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58" r:id="rId6"/>
    <p:sldId id="261" r:id="rId7"/>
    <p:sldId id="262" r:id="rId8"/>
    <p:sldId id="264" r:id="rId9"/>
    <p:sldId id="265" r:id="rId10"/>
    <p:sldId id="263" r:id="rId11"/>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3" d="100"/>
          <a:sy n="63" d="100"/>
        </p:scale>
        <p:origin x="80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CEA92CD-AF63-B0E5-370B-AB00C7B4AF07}"/>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endParaRPr lang="fr-CI"/>
          </a:p>
        </p:txBody>
      </p:sp>
      <p:sp>
        <p:nvSpPr>
          <p:cNvPr id="3" name="Sous-titre 2">
            <a:extLst>
              <a:ext uri="{FF2B5EF4-FFF2-40B4-BE49-F238E27FC236}">
                <a16:creationId xmlns:a16="http://schemas.microsoft.com/office/drawing/2014/main" id="{F0D0582F-59B9-294A-EFAB-CD4F631D001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fr-CI"/>
          </a:p>
        </p:txBody>
      </p:sp>
      <p:sp>
        <p:nvSpPr>
          <p:cNvPr id="4" name="Espace réservé de la date 3">
            <a:extLst>
              <a:ext uri="{FF2B5EF4-FFF2-40B4-BE49-F238E27FC236}">
                <a16:creationId xmlns:a16="http://schemas.microsoft.com/office/drawing/2014/main" id="{EBBE1C5C-84A7-6C5E-E75D-893E21475773}"/>
              </a:ext>
            </a:extLst>
          </p:cNvPr>
          <p:cNvSpPr>
            <a:spLocks noGrp="1"/>
          </p:cNvSpPr>
          <p:nvPr>
            <p:ph type="dt" sz="half" idx="10"/>
          </p:nvPr>
        </p:nvSpPr>
        <p:spPr/>
        <p:txBody>
          <a:bodyPr/>
          <a:lstStyle/>
          <a:p>
            <a:fld id="{858C9D33-5526-4A47-ABFC-0E4B19DDEA23}" type="datetimeFigureOut">
              <a:rPr lang="fr-CI" smtClean="0"/>
              <a:t>28/02/2025</a:t>
            </a:fld>
            <a:endParaRPr lang="fr-CI"/>
          </a:p>
        </p:txBody>
      </p:sp>
      <p:sp>
        <p:nvSpPr>
          <p:cNvPr id="5" name="Espace réservé du pied de page 4">
            <a:extLst>
              <a:ext uri="{FF2B5EF4-FFF2-40B4-BE49-F238E27FC236}">
                <a16:creationId xmlns:a16="http://schemas.microsoft.com/office/drawing/2014/main" id="{BE631B8F-82A3-AD73-5781-369BE4AC5F01}"/>
              </a:ext>
            </a:extLst>
          </p:cNvPr>
          <p:cNvSpPr>
            <a:spLocks noGrp="1"/>
          </p:cNvSpPr>
          <p:nvPr>
            <p:ph type="ftr" sz="quarter" idx="11"/>
          </p:nvPr>
        </p:nvSpPr>
        <p:spPr/>
        <p:txBody>
          <a:bodyPr/>
          <a:lstStyle/>
          <a:p>
            <a:endParaRPr lang="fr-CI"/>
          </a:p>
        </p:txBody>
      </p:sp>
      <p:sp>
        <p:nvSpPr>
          <p:cNvPr id="6" name="Espace réservé du numéro de diapositive 5">
            <a:extLst>
              <a:ext uri="{FF2B5EF4-FFF2-40B4-BE49-F238E27FC236}">
                <a16:creationId xmlns:a16="http://schemas.microsoft.com/office/drawing/2014/main" id="{3180B1AE-2CD3-4BED-E7FC-F2029DCF2CBC}"/>
              </a:ext>
            </a:extLst>
          </p:cNvPr>
          <p:cNvSpPr>
            <a:spLocks noGrp="1"/>
          </p:cNvSpPr>
          <p:nvPr>
            <p:ph type="sldNum" sz="quarter" idx="12"/>
          </p:nvPr>
        </p:nvSpPr>
        <p:spPr/>
        <p:txBody>
          <a:bodyPr/>
          <a:lstStyle/>
          <a:p>
            <a:fld id="{EDC1F007-12B2-4592-887D-9C2B7601B634}" type="slidenum">
              <a:rPr lang="fr-CI" smtClean="0"/>
              <a:t>‹N°›</a:t>
            </a:fld>
            <a:endParaRPr lang="fr-CI"/>
          </a:p>
        </p:txBody>
      </p:sp>
    </p:spTree>
    <p:extLst>
      <p:ext uri="{BB962C8B-B14F-4D97-AF65-F5344CB8AC3E}">
        <p14:creationId xmlns:p14="http://schemas.microsoft.com/office/powerpoint/2010/main" val="20242542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3C60234-5B92-4503-493D-B85157963BE8}"/>
              </a:ext>
            </a:extLst>
          </p:cNvPr>
          <p:cNvSpPr>
            <a:spLocks noGrp="1"/>
          </p:cNvSpPr>
          <p:nvPr>
            <p:ph type="title"/>
          </p:nvPr>
        </p:nvSpPr>
        <p:spPr/>
        <p:txBody>
          <a:bodyPr/>
          <a:lstStyle/>
          <a:p>
            <a:r>
              <a:rPr lang="fr-FR"/>
              <a:t>Modifiez le style du titre</a:t>
            </a:r>
            <a:endParaRPr lang="fr-CI"/>
          </a:p>
        </p:txBody>
      </p:sp>
      <p:sp>
        <p:nvSpPr>
          <p:cNvPr id="3" name="Espace réservé du texte vertical 2">
            <a:extLst>
              <a:ext uri="{FF2B5EF4-FFF2-40B4-BE49-F238E27FC236}">
                <a16:creationId xmlns:a16="http://schemas.microsoft.com/office/drawing/2014/main" id="{84FB7641-2E1E-8190-3CB7-FC0E42479D43}"/>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I"/>
          </a:p>
        </p:txBody>
      </p:sp>
      <p:sp>
        <p:nvSpPr>
          <p:cNvPr id="4" name="Espace réservé de la date 3">
            <a:extLst>
              <a:ext uri="{FF2B5EF4-FFF2-40B4-BE49-F238E27FC236}">
                <a16:creationId xmlns:a16="http://schemas.microsoft.com/office/drawing/2014/main" id="{839DD52A-0895-3D17-8E6D-9B58EFEA7A27}"/>
              </a:ext>
            </a:extLst>
          </p:cNvPr>
          <p:cNvSpPr>
            <a:spLocks noGrp="1"/>
          </p:cNvSpPr>
          <p:nvPr>
            <p:ph type="dt" sz="half" idx="10"/>
          </p:nvPr>
        </p:nvSpPr>
        <p:spPr/>
        <p:txBody>
          <a:bodyPr/>
          <a:lstStyle/>
          <a:p>
            <a:fld id="{858C9D33-5526-4A47-ABFC-0E4B19DDEA23}" type="datetimeFigureOut">
              <a:rPr lang="fr-CI" smtClean="0"/>
              <a:t>28/02/2025</a:t>
            </a:fld>
            <a:endParaRPr lang="fr-CI"/>
          </a:p>
        </p:txBody>
      </p:sp>
      <p:sp>
        <p:nvSpPr>
          <p:cNvPr id="5" name="Espace réservé du pied de page 4">
            <a:extLst>
              <a:ext uri="{FF2B5EF4-FFF2-40B4-BE49-F238E27FC236}">
                <a16:creationId xmlns:a16="http://schemas.microsoft.com/office/drawing/2014/main" id="{6291A42D-08A9-672C-E7AA-5FF36CEDA1D6}"/>
              </a:ext>
            </a:extLst>
          </p:cNvPr>
          <p:cNvSpPr>
            <a:spLocks noGrp="1"/>
          </p:cNvSpPr>
          <p:nvPr>
            <p:ph type="ftr" sz="quarter" idx="11"/>
          </p:nvPr>
        </p:nvSpPr>
        <p:spPr/>
        <p:txBody>
          <a:bodyPr/>
          <a:lstStyle/>
          <a:p>
            <a:endParaRPr lang="fr-CI"/>
          </a:p>
        </p:txBody>
      </p:sp>
      <p:sp>
        <p:nvSpPr>
          <p:cNvPr id="6" name="Espace réservé du numéro de diapositive 5">
            <a:extLst>
              <a:ext uri="{FF2B5EF4-FFF2-40B4-BE49-F238E27FC236}">
                <a16:creationId xmlns:a16="http://schemas.microsoft.com/office/drawing/2014/main" id="{43D6428C-D037-7B75-A940-09E4AFC65798}"/>
              </a:ext>
            </a:extLst>
          </p:cNvPr>
          <p:cNvSpPr>
            <a:spLocks noGrp="1"/>
          </p:cNvSpPr>
          <p:nvPr>
            <p:ph type="sldNum" sz="quarter" idx="12"/>
          </p:nvPr>
        </p:nvSpPr>
        <p:spPr/>
        <p:txBody>
          <a:bodyPr/>
          <a:lstStyle/>
          <a:p>
            <a:fld id="{EDC1F007-12B2-4592-887D-9C2B7601B634}" type="slidenum">
              <a:rPr lang="fr-CI" smtClean="0"/>
              <a:t>‹N°›</a:t>
            </a:fld>
            <a:endParaRPr lang="fr-CI"/>
          </a:p>
        </p:txBody>
      </p:sp>
    </p:spTree>
    <p:extLst>
      <p:ext uri="{BB962C8B-B14F-4D97-AF65-F5344CB8AC3E}">
        <p14:creationId xmlns:p14="http://schemas.microsoft.com/office/powerpoint/2010/main" val="39098954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5123C863-9565-E130-654F-44EFA4C88A9B}"/>
              </a:ext>
            </a:extLst>
          </p:cNvPr>
          <p:cNvSpPr>
            <a:spLocks noGrp="1"/>
          </p:cNvSpPr>
          <p:nvPr>
            <p:ph type="title" orient="vert"/>
          </p:nvPr>
        </p:nvSpPr>
        <p:spPr>
          <a:xfrm>
            <a:off x="8724900" y="365125"/>
            <a:ext cx="2628900" cy="5811838"/>
          </a:xfrm>
        </p:spPr>
        <p:txBody>
          <a:bodyPr vert="eaVert"/>
          <a:lstStyle/>
          <a:p>
            <a:r>
              <a:rPr lang="fr-FR"/>
              <a:t>Modifiez le style du titre</a:t>
            </a:r>
            <a:endParaRPr lang="fr-CI"/>
          </a:p>
        </p:txBody>
      </p:sp>
      <p:sp>
        <p:nvSpPr>
          <p:cNvPr id="3" name="Espace réservé du texte vertical 2">
            <a:extLst>
              <a:ext uri="{FF2B5EF4-FFF2-40B4-BE49-F238E27FC236}">
                <a16:creationId xmlns:a16="http://schemas.microsoft.com/office/drawing/2014/main" id="{08A3B7C0-66D8-37F2-AD83-40AA9F805BB4}"/>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I"/>
          </a:p>
        </p:txBody>
      </p:sp>
      <p:sp>
        <p:nvSpPr>
          <p:cNvPr id="4" name="Espace réservé de la date 3">
            <a:extLst>
              <a:ext uri="{FF2B5EF4-FFF2-40B4-BE49-F238E27FC236}">
                <a16:creationId xmlns:a16="http://schemas.microsoft.com/office/drawing/2014/main" id="{353C7E1E-3AB5-9789-1452-6EAB8D59F4D4}"/>
              </a:ext>
            </a:extLst>
          </p:cNvPr>
          <p:cNvSpPr>
            <a:spLocks noGrp="1"/>
          </p:cNvSpPr>
          <p:nvPr>
            <p:ph type="dt" sz="half" idx="10"/>
          </p:nvPr>
        </p:nvSpPr>
        <p:spPr/>
        <p:txBody>
          <a:bodyPr/>
          <a:lstStyle/>
          <a:p>
            <a:fld id="{858C9D33-5526-4A47-ABFC-0E4B19DDEA23}" type="datetimeFigureOut">
              <a:rPr lang="fr-CI" smtClean="0"/>
              <a:t>28/02/2025</a:t>
            </a:fld>
            <a:endParaRPr lang="fr-CI"/>
          </a:p>
        </p:txBody>
      </p:sp>
      <p:sp>
        <p:nvSpPr>
          <p:cNvPr id="5" name="Espace réservé du pied de page 4">
            <a:extLst>
              <a:ext uri="{FF2B5EF4-FFF2-40B4-BE49-F238E27FC236}">
                <a16:creationId xmlns:a16="http://schemas.microsoft.com/office/drawing/2014/main" id="{311BAEFD-C836-9D10-DEB6-533506A38902}"/>
              </a:ext>
            </a:extLst>
          </p:cNvPr>
          <p:cNvSpPr>
            <a:spLocks noGrp="1"/>
          </p:cNvSpPr>
          <p:nvPr>
            <p:ph type="ftr" sz="quarter" idx="11"/>
          </p:nvPr>
        </p:nvSpPr>
        <p:spPr/>
        <p:txBody>
          <a:bodyPr/>
          <a:lstStyle/>
          <a:p>
            <a:endParaRPr lang="fr-CI"/>
          </a:p>
        </p:txBody>
      </p:sp>
      <p:sp>
        <p:nvSpPr>
          <p:cNvPr id="6" name="Espace réservé du numéro de diapositive 5">
            <a:extLst>
              <a:ext uri="{FF2B5EF4-FFF2-40B4-BE49-F238E27FC236}">
                <a16:creationId xmlns:a16="http://schemas.microsoft.com/office/drawing/2014/main" id="{07396471-6347-8F46-8C10-0CEC2CF6D50E}"/>
              </a:ext>
            </a:extLst>
          </p:cNvPr>
          <p:cNvSpPr>
            <a:spLocks noGrp="1"/>
          </p:cNvSpPr>
          <p:nvPr>
            <p:ph type="sldNum" sz="quarter" idx="12"/>
          </p:nvPr>
        </p:nvSpPr>
        <p:spPr/>
        <p:txBody>
          <a:bodyPr/>
          <a:lstStyle/>
          <a:p>
            <a:fld id="{EDC1F007-12B2-4592-887D-9C2B7601B634}" type="slidenum">
              <a:rPr lang="fr-CI" smtClean="0"/>
              <a:t>‹N°›</a:t>
            </a:fld>
            <a:endParaRPr lang="fr-CI"/>
          </a:p>
        </p:txBody>
      </p:sp>
    </p:spTree>
    <p:extLst>
      <p:ext uri="{BB962C8B-B14F-4D97-AF65-F5344CB8AC3E}">
        <p14:creationId xmlns:p14="http://schemas.microsoft.com/office/powerpoint/2010/main" val="29515619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716BFEA-0647-986C-CD89-B0DB2AD28912}"/>
              </a:ext>
            </a:extLst>
          </p:cNvPr>
          <p:cNvSpPr>
            <a:spLocks noGrp="1"/>
          </p:cNvSpPr>
          <p:nvPr>
            <p:ph type="title"/>
          </p:nvPr>
        </p:nvSpPr>
        <p:spPr/>
        <p:txBody>
          <a:bodyPr/>
          <a:lstStyle/>
          <a:p>
            <a:r>
              <a:rPr lang="fr-FR"/>
              <a:t>Modifiez le style du titre</a:t>
            </a:r>
            <a:endParaRPr lang="fr-CI"/>
          </a:p>
        </p:txBody>
      </p:sp>
      <p:sp>
        <p:nvSpPr>
          <p:cNvPr id="3" name="Espace réservé du contenu 2">
            <a:extLst>
              <a:ext uri="{FF2B5EF4-FFF2-40B4-BE49-F238E27FC236}">
                <a16:creationId xmlns:a16="http://schemas.microsoft.com/office/drawing/2014/main" id="{09996522-00BF-8867-2F71-B73D4B6E62FA}"/>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I"/>
          </a:p>
        </p:txBody>
      </p:sp>
      <p:sp>
        <p:nvSpPr>
          <p:cNvPr id="4" name="Espace réservé de la date 3">
            <a:extLst>
              <a:ext uri="{FF2B5EF4-FFF2-40B4-BE49-F238E27FC236}">
                <a16:creationId xmlns:a16="http://schemas.microsoft.com/office/drawing/2014/main" id="{CBC8DE4F-C5B6-3F0B-7A8C-066D88972DC9}"/>
              </a:ext>
            </a:extLst>
          </p:cNvPr>
          <p:cNvSpPr>
            <a:spLocks noGrp="1"/>
          </p:cNvSpPr>
          <p:nvPr>
            <p:ph type="dt" sz="half" idx="10"/>
          </p:nvPr>
        </p:nvSpPr>
        <p:spPr/>
        <p:txBody>
          <a:bodyPr/>
          <a:lstStyle/>
          <a:p>
            <a:fld id="{858C9D33-5526-4A47-ABFC-0E4B19DDEA23}" type="datetimeFigureOut">
              <a:rPr lang="fr-CI" smtClean="0"/>
              <a:t>28/02/2025</a:t>
            </a:fld>
            <a:endParaRPr lang="fr-CI"/>
          </a:p>
        </p:txBody>
      </p:sp>
      <p:sp>
        <p:nvSpPr>
          <p:cNvPr id="5" name="Espace réservé du pied de page 4">
            <a:extLst>
              <a:ext uri="{FF2B5EF4-FFF2-40B4-BE49-F238E27FC236}">
                <a16:creationId xmlns:a16="http://schemas.microsoft.com/office/drawing/2014/main" id="{E9C2815C-EC5F-ADD9-A5C8-F352473F11DD}"/>
              </a:ext>
            </a:extLst>
          </p:cNvPr>
          <p:cNvSpPr>
            <a:spLocks noGrp="1"/>
          </p:cNvSpPr>
          <p:nvPr>
            <p:ph type="ftr" sz="quarter" idx="11"/>
          </p:nvPr>
        </p:nvSpPr>
        <p:spPr/>
        <p:txBody>
          <a:bodyPr/>
          <a:lstStyle/>
          <a:p>
            <a:endParaRPr lang="fr-CI"/>
          </a:p>
        </p:txBody>
      </p:sp>
      <p:sp>
        <p:nvSpPr>
          <p:cNvPr id="6" name="Espace réservé du numéro de diapositive 5">
            <a:extLst>
              <a:ext uri="{FF2B5EF4-FFF2-40B4-BE49-F238E27FC236}">
                <a16:creationId xmlns:a16="http://schemas.microsoft.com/office/drawing/2014/main" id="{33B222D7-36FD-D9AA-A5D4-45FBF35F2169}"/>
              </a:ext>
            </a:extLst>
          </p:cNvPr>
          <p:cNvSpPr>
            <a:spLocks noGrp="1"/>
          </p:cNvSpPr>
          <p:nvPr>
            <p:ph type="sldNum" sz="quarter" idx="12"/>
          </p:nvPr>
        </p:nvSpPr>
        <p:spPr/>
        <p:txBody>
          <a:bodyPr/>
          <a:lstStyle/>
          <a:p>
            <a:fld id="{EDC1F007-12B2-4592-887D-9C2B7601B634}" type="slidenum">
              <a:rPr lang="fr-CI" smtClean="0"/>
              <a:t>‹N°›</a:t>
            </a:fld>
            <a:endParaRPr lang="fr-CI"/>
          </a:p>
        </p:txBody>
      </p:sp>
    </p:spTree>
    <p:extLst>
      <p:ext uri="{BB962C8B-B14F-4D97-AF65-F5344CB8AC3E}">
        <p14:creationId xmlns:p14="http://schemas.microsoft.com/office/powerpoint/2010/main" val="11707931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E663110-662A-2BBB-1150-170EBBE764FB}"/>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endParaRPr lang="fr-CI"/>
          </a:p>
        </p:txBody>
      </p:sp>
      <p:sp>
        <p:nvSpPr>
          <p:cNvPr id="3" name="Espace réservé du texte 2">
            <a:extLst>
              <a:ext uri="{FF2B5EF4-FFF2-40B4-BE49-F238E27FC236}">
                <a16:creationId xmlns:a16="http://schemas.microsoft.com/office/drawing/2014/main" id="{6DAECDEB-1BF6-401E-EDB3-F1EB6BA6CE6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017CBFCD-3D62-4E13-68CD-3A11AA8A10C8}"/>
              </a:ext>
            </a:extLst>
          </p:cNvPr>
          <p:cNvSpPr>
            <a:spLocks noGrp="1"/>
          </p:cNvSpPr>
          <p:nvPr>
            <p:ph type="dt" sz="half" idx="10"/>
          </p:nvPr>
        </p:nvSpPr>
        <p:spPr/>
        <p:txBody>
          <a:bodyPr/>
          <a:lstStyle/>
          <a:p>
            <a:fld id="{858C9D33-5526-4A47-ABFC-0E4B19DDEA23}" type="datetimeFigureOut">
              <a:rPr lang="fr-CI" smtClean="0"/>
              <a:t>28/02/2025</a:t>
            </a:fld>
            <a:endParaRPr lang="fr-CI"/>
          </a:p>
        </p:txBody>
      </p:sp>
      <p:sp>
        <p:nvSpPr>
          <p:cNvPr id="5" name="Espace réservé du pied de page 4">
            <a:extLst>
              <a:ext uri="{FF2B5EF4-FFF2-40B4-BE49-F238E27FC236}">
                <a16:creationId xmlns:a16="http://schemas.microsoft.com/office/drawing/2014/main" id="{E04AED7F-CA83-8379-9432-A6F897F2D0DC}"/>
              </a:ext>
            </a:extLst>
          </p:cNvPr>
          <p:cNvSpPr>
            <a:spLocks noGrp="1"/>
          </p:cNvSpPr>
          <p:nvPr>
            <p:ph type="ftr" sz="quarter" idx="11"/>
          </p:nvPr>
        </p:nvSpPr>
        <p:spPr/>
        <p:txBody>
          <a:bodyPr/>
          <a:lstStyle/>
          <a:p>
            <a:endParaRPr lang="fr-CI"/>
          </a:p>
        </p:txBody>
      </p:sp>
      <p:sp>
        <p:nvSpPr>
          <p:cNvPr id="6" name="Espace réservé du numéro de diapositive 5">
            <a:extLst>
              <a:ext uri="{FF2B5EF4-FFF2-40B4-BE49-F238E27FC236}">
                <a16:creationId xmlns:a16="http://schemas.microsoft.com/office/drawing/2014/main" id="{DAB4E38F-A1A0-D43F-F897-4CD2EC009065}"/>
              </a:ext>
            </a:extLst>
          </p:cNvPr>
          <p:cNvSpPr>
            <a:spLocks noGrp="1"/>
          </p:cNvSpPr>
          <p:nvPr>
            <p:ph type="sldNum" sz="quarter" idx="12"/>
          </p:nvPr>
        </p:nvSpPr>
        <p:spPr/>
        <p:txBody>
          <a:bodyPr/>
          <a:lstStyle/>
          <a:p>
            <a:fld id="{EDC1F007-12B2-4592-887D-9C2B7601B634}" type="slidenum">
              <a:rPr lang="fr-CI" smtClean="0"/>
              <a:t>‹N°›</a:t>
            </a:fld>
            <a:endParaRPr lang="fr-CI"/>
          </a:p>
        </p:txBody>
      </p:sp>
    </p:spTree>
    <p:extLst>
      <p:ext uri="{BB962C8B-B14F-4D97-AF65-F5344CB8AC3E}">
        <p14:creationId xmlns:p14="http://schemas.microsoft.com/office/powerpoint/2010/main" val="3971051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B910C41-843C-3412-8C5B-135B59642DC9}"/>
              </a:ext>
            </a:extLst>
          </p:cNvPr>
          <p:cNvSpPr>
            <a:spLocks noGrp="1"/>
          </p:cNvSpPr>
          <p:nvPr>
            <p:ph type="title"/>
          </p:nvPr>
        </p:nvSpPr>
        <p:spPr/>
        <p:txBody>
          <a:bodyPr/>
          <a:lstStyle/>
          <a:p>
            <a:r>
              <a:rPr lang="fr-FR"/>
              <a:t>Modifiez le style du titre</a:t>
            </a:r>
            <a:endParaRPr lang="fr-CI"/>
          </a:p>
        </p:txBody>
      </p:sp>
      <p:sp>
        <p:nvSpPr>
          <p:cNvPr id="3" name="Espace réservé du contenu 2">
            <a:extLst>
              <a:ext uri="{FF2B5EF4-FFF2-40B4-BE49-F238E27FC236}">
                <a16:creationId xmlns:a16="http://schemas.microsoft.com/office/drawing/2014/main" id="{88B8A2DF-4B8A-35B1-D40F-FA05D2BF2C9D}"/>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I"/>
          </a:p>
        </p:txBody>
      </p:sp>
      <p:sp>
        <p:nvSpPr>
          <p:cNvPr id="4" name="Espace réservé du contenu 3">
            <a:extLst>
              <a:ext uri="{FF2B5EF4-FFF2-40B4-BE49-F238E27FC236}">
                <a16:creationId xmlns:a16="http://schemas.microsoft.com/office/drawing/2014/main" id="{F030AD0B-EF20-3645-7CBF-1E2E061FD479}"/>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I"/>
          </a:p>
        </p:txBody>
      </p:sp>
      <p:sp>
        <p:nvSpPr>
          <p:cNvPr id="5" name="Espace réservé de la date 4">
            <a:extLst>
              <a:ext uri="{FF2B5EF4-FFF2-40B4-BE49-F238E27FC236}">
                <a16:creationId xmlns:a16="http://schemas.microsoft.com/office/drawing/2014/main" id="{0F1DBA7F-B0D0-6139-EE77-647F05FA4CDF}"/>
              </a:ext>
            </a:extLst>
          </p:cNvPr>
          <p:cNvSpPr>
            <a:spLocks noGrp="1"/>
          </p:cNvSpPr>
          <p:nvPr>
            <p:ph type="dt" sz="half" idx="10"/>
          </p:nvPr>
        </p:nvSpPr>
        <p:spPr/>
        <p:txBody>
          <a:bodyPr/>
          <a:lstStyle/>
          <a:p>
            <a:fld id="{858C9D33-5526-4A47-ABFC-0E4B19DDEA23}" type="datetimeFigureOut">
              <a:rPr lang="fr-CI" smtClean="0"/>
              <a:t>28/02/2025</a:t>
            </a:fld>
            <a:endParaRPr lang="fr-CI"/>
          </a:p>
        </p:txBody>
      </p:sp>
      <p:sp>
        <p:nvSpPr>
          <p:cNvPr id="6" name="Espace réservé du pied de page 5">
            <a:extLst>
              <a:ext uri="{FF2B5EF4-FFF2-40B4-BE49-F238E27FC236}">
                <a16:creationId xmlns:a16="http://schemas.microsoft.com/office/drawing/2014/main" id="{B2302B19-2AF9-2025-4B81-4D18D59E44F0}"/>
              </a:ext>
            </a:extLst>
          </p:cNvPr>
          <p:cNvSpPr>
            <a:spLocks noGrp="1"/>
          </p:cNvSpPr>
          <p:nvPr>
            <p:ph type="ftr" sz="quarter" idx="11"/>
          </p:nvPr>
        </p:nvSpPr>
        <p:spPr/>
        <p:txBody>
          <a:bodyPr/>
          <a:lstStyle/>
          <a:p>
            <a:endParaRPr lang="fr-CI"/>
          </a:p>
        </p:txBody>
      </p:sp>
      <p:sp>
        <p:nvSpPr>
          <p:cNvPr id="7" name="Espace réservé du numéro de diapositive 6">
            <a:extLst>
              <a:ext uri="{FF2B5EF4-FFF2-40B4-BE49-F238E27FC236}">
                <a16:creationId xmlns:a16="http://schemas.microsoft.com/office/drawing/2014/main" id="{83267132-CA80-5C72-DA2C-D246A1BEA3F3}"/>
              </a:ext>
            </a:extLst>
          </p:cNvPr>
          <p:cNvSpPr>
            <a:spLocks noGrp="1"/>
          </p:cNvSpPr>
          <p:nvPr>
            <p:ph type="sldNum" sz="quarter" idx="12"/>
          </p:nvPr>
        </p:nvSpPr>
        <p:spPr/>
        <p:txBody>
          <a:bodyPr/>
          <a:lstStyle/>
          <a:p>
            <a:fld id="{EDC1F007-12B2-4592-887D-9C2B7601B634}" type="slidenum">
              <a:rPr lang="fr-CI" smtClean="0"/>
              <a:t>‹N°›</a:t>
            </a:fld>
            <a:endParaRPr lang="fr-CI"/>
          </a:p>
        </p:txBody>
      </p:sp>
    </p:spTree>
    <p:extLst>
      <p:ext uri="{BB962C8B-B14F-4D97-AF65-F5344CB8AC3E}">
        <p14:creationId xmlns:p14="http://schemas.microsoft.com/office/powerpoint/2010/main" val="15092035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AF9CF21-D102-A058-4956-C5A6D9F02532}"/>
              </a:ext>
            </a:extLst>
          </p:cNvPr>
          <p:cNvSpPr>
            <a:spLocks noGrp="1"/>
          </p:cNvSpPr>
          <p:nvPr>
            <p:ph type="title"/>
          </p:nvPr>
        </p:nvSpPr>
        <p:spPr>
          <a:xfrm>
            <a:off x="839788" y="365125"/>
            <a:ext cx="10515600" cy="1325563"/>
          </a:xfrm>
        </p:spPr>
        <p:txBody>
          <a:bodyPr/>
          <a:lstStyle/>
          <a:p>
            <a:r>
              <a:rPr lang="fr-FR"/>
              <a:t>Modifiez le style du titre</a:t>
            </a:r>
            <a:endParaRPr lang="fr-CI"/>
          </a:p>
        </p:txBody>
      </p:sp>
      <p:sp>
        <p:nvSpPr>
          <p:cNvPr id="3" name="Espace réservé du texte 2">
            <a:extLst>
              <a:ext uri="{FF2B5EF4-FFF2-40B4-BE49-F238E27FC236}">
                <a16:creationId xmlns:a16="http://schemas.microsoft.com/office/drawing/2014/main" id="{E1DE57CB-F646-F0A5-74A7-D22923C2BD8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12BC9BFA-70B9-080D-75B6-2C833A6DD732}"/>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I"/>
          </a:p>
        </p:txBody>
      </p:sp>
      <p:sp>
        <p:nvSpPr>
          <p:cNvPr id="5" name="Espace réservé du texte 4">
            <a:extLst>
              <a:ext uri="{FF2B5EF4-FFF2-40B4-BE49-F238E27FC236}">
                <a16:creationId xmlns:a16="http://schemas.microsoft.com/office/drawing/2014/main" id="{2367FD94-EC40-C921-1947-AF17CC4817D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D1C06783-87D9-1222-B818-C4DEA1FB67C8}"/>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I"/>
          </a:p>
        </p:txBody>
      </p:sp>
      <p:sp>
        <p:nvSpPr>
          <p:cNvPr id="7" name="Espace réservé de la date 6">
            <a:extLst>
              <a:ext uri="{FF2B5EF4-FFF2-40B4-BE49-F238E27FC236}">
                <a16:creationId xmlns:a16="http://schemas.microsoft.com/office/drawing/2014/main" id="{A8A0273D-F039-2FB9-8628-9A8061EDE634}"/>
              </a:ext>
            </a:extLst>
          </p:cNvPr>
          <p:cNvSpPr>
            <a:spLocks noGrp="1"/>
          </p:cNvSpPr>
          <p:nvPr>
            <p:ph type="dt" sz="half" idx="10"/>
          </p:nvPr>
        </p:nvSpPr>
        <p:spPr/>
        <p:txBody>
          <a:bodyPr/>
          <a:lstStyle/>
          <a:p>
            <a:fld id="{858C9D33-5526-4A47-ABFC-0E4B19DDEA23}" type="datetimeFigureOut">
              <a:rPr lang="fr-CI" smtClean="0"/>
              <a:t>28/02/2025</a:t>
            </a:fld>
            <a:endParaRPr lang="fr-CI"/>
          </a:p>
        </p:txBody>
      </p:sp>
      <p:sp>
        <p:nvSpPr>
          <p:cNvPr id="8" name="Espace réservé du pied de page 7">
            <a:extLst>
              <a:ext uri="{FF2B5EF4-FFF2-40B4-BE49-F238E27FC236}">
                <a16:creationId xmlns:a16="http://schemas.microsoft.com/office/drawing/2014/main" id="{26CB1482-85EA-3416-4BC9-4D5E65D74084}"/>
              </a:ext>
            </a:extLst>
          </p:cNvPr>
          <p:cNvSpPr>
            <a:spLocks noGrp="1"/>
          </p:cNvSpPr>
          <p:nvPr>
            <p:ph type="ftr" sz="quarter" idx="11"/>
          </p:nvPr>
        </p:nvSpPr>
        <p:spPr/>
        <p:txBody>
          <a:bodyPr/>
          <a:lstStyle/>
          <a:p>
            <a:endParaRPr lang="fr-CI"/>
          </a:p>
        </p:txBody>
      </p:sp>
      <p:sp>
        <p:nvSpPr>
          <p:cNvPr id="9" name="Espace réservé du numéro de diapositive 8">
            <a:extLst>
              <a:ext uri="{FF2B5EF4-FFF2-40B4-BE49-F238E27FC236}">
                <a16:creationId xmlns:a16="http://schemas.microsoft.com/office/drawing/2014/main" id="{458E6388-E5B1-FB3C-C1FA-B0BD38E36621}"/>
              </a:ext>
            </a:extLst>
          </p:cNvPr>
          <p:cNvSpPr>
            <a:spLocks noGrp="1"/>
          </p:cNvSpPr>
          <p:nvPr>
            <p:ph type="sldNum" sz="quarter" idx="12"/>
          </p:nvPr>
        </p:nvSpPr>
        <p:spPr/>
        <p:txBody>
          <a:bodyPr/>
          <a:lstStyle/>
          <a:p>
            <a:fld id="{EDC1F007-12B2-4592-887D-9C2B7601B634}" type="slidenum">
              <a:rPr lang="fr-CI" smtClean="0"/>
              <a:t>‹N°›</a:t>
            </a:fld>
            <a:endParaRPr lang="fr-CI"/>
          </a:p>
        </p:txBody>
      </p:sp>
    </p:spTree>
    <p:extLst>
      <p:ext uri="{BB962C8B-B14F-4D97-AF65-F5344CB8AC3E}">
        <p14:creationId xmlns:p14="http://schemas.microsoft.com/office/powerpoint/2010/main" val="1480554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BAFA993-5057-E7BF-1231-BA5392B15D83}"/>
              </a:ext>
            </a:extLst>
          </p:cNvPr>
          <p:cNvSpPr>
            <a:spLocks noGrp="1"/>
          </p:cNvSpPr>
          <p:nvPr>
            <p:ph type="title"/>
          </p:nvPr>
        </p:nvSpPr>
        <p:spPr/>
        <p:txBody>
          <a:bodyPr/>
          <a:lstStyle/>
          <a:p>
            <a:r>
              <a:rPr lang="fr-FR"/>
              <a:t>Modifiez le style du titre</a:t>
            </a:r>
            <a:endParaRPr lang="fr-CI"/>
          </a:p>
        </p:txBody>
      </p:sp>
      <p:sp>
        <p:nvSpPr>
          <p:cNvPr id="3" name="Espace réservé de la date 2">
            <a:extLst>
              <a:ext uri="{FF2B5EF4-FFF2-40B4-BE49-F238E27FC236}">
                <a16:creationId xmlns:a16="http://schemas.microsoft.com/office/drawing/2014/main" id="{FADF94B3-332E-A8E2-023E-90088B6F5AC3}"/>
              </a:ext>
            </a:extLst>
          </p:cNvPr>
          <p:cNvSpPr>
            <a:spLocks noGrp="1"/>
          </p:cNvSpPr>
          <p:nvPr>
            <p:ph type="dt" sz="half" idx="10"/>
          </p:nvPr>
        </p:nvSpPr>
        <p:spPr/>
        <p:txBody>
          <a:bodyPr/>
          <a:lstStyle/>
          <a:p>
            <a:fld id="{858C9D33-5526-4A47-ABFC-0E4B19DDEA23}" type="datetimeFigureOut">
              <a:rPr lang="fr-CI" smtClean="0"/>
              <a:t>28/02/2025</a:t>
            </a:fld>
            <a:endParaRPr lang="fr-CI"/>
          </a:p>
        </p:txBody>
      </p:sp>
      <p:sp>
        <p:nvSpPr>
          <p:cNvPr id="4" name="Espace réservé du pied de page 3">
            <a:extLst>
              <a:ext uri="{FF2B5EF4-FFF2-40B4-BE49-F238E27FC236}">
                <a16:creationId xmlns:a16="http://schemas.microsoft.com/office/drawing/2014/main" id="{B743A80C-9827-F0F7-F422-67ED60AA6A52}"/>
              </a:ext>
            </a:extLst>
          </p:cNvPr>
          <p:cNvSpPr>
            <a:spLocks noGrp="1"/>
          </p:cNvSpPr>
          <p:nvPr>
            <p:ph type="ftr" sz="quarter" idx="11"/>
          </p:nvPr>
        </p:nvSpPr>
        <p:spPr/>
        <p:txBody>
          <a:bodyPr/>
          <a:lstStyle/>
          <a:p>
            <a:endParaRPr lang="fr-CI"/>
          </a:p>
        </p:txBody>
      </p:sp>
      <p:sp>
        <p:nvSpPr>
          <p:cNvPr id="5" name="Espace réservé du numéro de diapositive 4">
            <a:extLst>
              <a:ext uri="{FF2B5EF4-FFF2-40B4-BE49-F238E27FC236}">
                <a16:creationId xmlns:a16="http://schemas.microsoft.com/office/drawing/2014/main" id="{F8609910-A0B1-3F11-E267-4452D8A53FD5}"/>
              </a:ext>
            </a:extLst>
          </p:cNvPr>
          <p:cNvSpPr>
            <a:spLocks noGrp="1"/>
          </p:cNvSpPr>
          <p:nvPr>
            <p:ph type="sldNum" sz="quarter" idx="12"/>
          </p:nvPr>
        </p:nvSpPr>
        <p:spPr/>
        <p:txBody>
          <a:bodyPr/>
          <a:lstStyle/>
          <a:p>
            <a:fld id="{EDC1F007-12B2-4592-887D-9C2B7601B634}" type="slidenum">
              <a:rPr lang="fr-CI" smtClean="0"/>
              <a:t>‹N°›</a:t>
            </a:fld>
            <a:endParaRPr lang="fr-CI"/>
          </a:p>
        </p:txBody>
      </p:sp>
    </p:spTree>
    <p:extLst>
      <p:ext uri="{BB962C8B-B14F-4D97-AF65-F5344CB8AC3E}">
        <p14:creationId xmlns:p14="http://schemas.microsoft.com/office/powerpoint/2010/main" val="37104436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5BEDC0EC-D961-7500-EFA0-9ADE260EEC3B}"/>
              </a:ext>
            </a:extLst>
          </p:cNvPr>
          <p:cNvSpPr>
            <a:spLocks noGrp="1"/>
          </p:cNvSpPr>
          <p:nvPr>
            <p:ph type="dt" sz="half" idx="10"/>
          </p:nvPr>
        </p:nvSpPr>
        <p:spPr/>
        <p:txBody>
          <a:bodyPr/>
          <a:lstStyle/>
          <a:p>
            <a:fld id="{858C9D33-5526-4A47-ABFC-0E4B19DDEA23}" type="datetimeFigureOut">
              <a:rPr lang="fr-CI" smtClean="0"/>
              <a:t>28/02/2025</a:t>
            </a:fld>
            <a:endParaRPr lang="fr-CI"/>
          </a:p>
        </p:txBody>
      </p:sp>
      <p:sp>
        <p:nvSpPr>
          <p:cNvPr id="3" name="Espace réservé du pied de page 2">
            <a:extLst>
              <a:ext uri="{FF2B5EF4-FFF2-40B4-BE49-F238E27FC236}">
                <a16:creationId xmlns:a16="http://schemas.microsoft.com/office/drawing/2014/main" id="{A05A7737-E111-D895-03B4-98558797DBA8}"/>
              </a:ext>
            </a:extLst>
          </p:cNvPr>
          <p:cNvSpPr>
            <a:spLocks noGrp="1"/>
          </p:cNvSpPr>
          <p:nvPr>
            <p:ph type="ftr" sz="quarter" idx="11"/>
          </p:nvPr>
        </p:nvSpPr>
        <p:spPr/>
        <p:txBody>
          <a:bodyPr/>
          <a:lstStyle/>
          <a:p>
            <a:endParaRPr lang="fr-CI"/>
          </a:p>
        </p:txBody>
      </p:sp>
      <p:sp>
        <p:nvSpPr>
          <p:cNvPr id="4" name="Espace réservé du numéro de diapositive 3">
            <a:extLst>
              <a:ext uri="{FF2B5EF4-FFF2-40B4-BE49-F238E27FC236}">
                <a16:creationId xmlns:a16="http://schemas.microsoft.com/office/drawing/2014/main" id="{C4BF70BC-6563-452E-19E6-2E17EE6F3EF3}"/>
              </a:ext>
            </a:extLst>
          </p:cNvPr>
          <p:cNvSpPr>
            <a:spLocks noGrp="1"/>
          </p:cNvSpPr>
          <p:nvPr>
            <p:ph type="sldNum" sz="quarter" idx="12"/>
          </p:nvPr>
        </p:nvSpPr>
        <p:spPr/>
        <p:txBody>
          <a:bodyPr/>
          <a:lstStyle/>
          <a:p>
            <a:fld id="{EDC1F007-12B2-4592-887D-9C2B7601B634}" type="slidenum">
              <a:rPr lang="fr-CI" smtClean="0"/>
              <a:t>‹N°›</a:t>
            </a:fld>
            <a:endParaRPr lang="fr-CI"/>
          </a:p>
        </p:txBody>
      </p:sp>
    </p:spTree>
    <p:extLst>
      <p:ext uri="{BB962C8B-B14F-4D97-AF65-F5344CB8AC3E}">
        <p14:creationId xmlns:p14="http://schemas.microsoft.com/office/powerpoint/2010/main" val="36644119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4AC8215-9298-1D9C-05E9-BC40A09E0AAC}"/>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CI"/>
          </a:p>
        </p:txBody>
      </p:sp>
      <p:sp>
        <p:nvSpPr>
          <p:cNvPr id="3" name="Espace réservé du contenu 2">
            <a:extLst>
              <a:ext uri="{FF2B5EF4-FFF2-40B4-BE49-F238E27FC236}">
                <a16:creationId xmlns:a16="http://schemas.microsoft.com/office/drawing/2014/main" id="{6AE6909E-A8D3-18AA-98B3-550DCA698D0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I"/>
          </a:p>
        </p:txBody>
      </p:sp>
      <p:sp>
        <p:nvSpPr>
          <p:cNvPr id="4" name="Espace réservé du texte 3">
            <a:extLst>
              <a:ext uri="{FF2B5EF4-FFF2-40B4-BE49-F238E27FC236}">
                <a16:creationId xmlns:a16="http://schemas.microsoft.com/office/drawing/2014/main" id="{FA814B8A-CEB5-C1F0-C7B3-4761C9EAF2D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42B4E933-17C0-D95F-B14E-884ED590B111}"/>
              </a:ext>
            </a:extLst>
          </p:cNvPr>
          <p:cNvSpPr>
            <a:spLocks noGrp="1"/>
          </p:cNvSpPr>
          <p:nvPr>
            <p:ph type="dt" sz="half" idx="10"/>
          </p:nvPr>
        </p:nvSpPr>
        <p:spPr/>
        <p:txBody>
          <a:bodyPr/>
          <a:lstStyle/>
          <a:p>
            <a:fld id="{858C9D33-5526-4A47-ABFC-0E4B19DDEA23}" type="datetimeFigureOut">
              <a:rPr lang="fr-CI" smtClean="0"/>
              <a:t>28/02/2025</a:t>
            </a:fld>
            <a:endParaRPr lang="fr-CI"/>
          </a:p>
        </p:txBody>
      </p:sp>
      <p:sp>
        <p:nvSpPr>
          <p:cNvPr id="6" name="Espace réservé du pied de page 5">
            <a:extLst>
              <a:ext uri="{FF2B5EF4-FFF2-40B4-BE49-F238E27FC236}">
                <a16:creationId xmlns:a16="http://schemas.microsoft.com/office/drawing/2014/main" id="{ED8E10B9-011C-5A75-7DFA-9210770B2609}"/>
              </a:ext>
            </a:extLst>
          </p:cNvPr>
          <p:cNvSpPr>
            <a:spLocks noGrp="1"/>
          </p:cNvSpPr>
          <p:nvPr>
            <p:ph type="ftr" sz="quarter" idx="11"/>
          </p:nvPr>
        </p:nvSpPr>
        <p:spPr/>
        <p:txBody>
          <a:bodyPr/>
          <a:lstStyle/>
          <a:p>
            <a:endParaRPr lang="fr-CI"/>
          </a:p>
        </p:txBody>
      </p:sp>
      <p:sp>
        <p:nvSpPr>
          <p:cNvPr id="7" name="Espace réservé du numéro de diapositive 6">
            <a:extLst>
              <a:ext uri="{FF2B5EF4-FFF2-40B4-BE49-F238E27FC236}">
                <a16:creationId xmlns:a16="http://schemas.microsoft.com/office/drawing/2014/main" id="{85F8D4F5-0994-8EC7-F395-09CFAB60AC28}"/>
              </a:ext>
            </a:extLst>
          </p:cNvPr>
          <p:cNvSpPr>
            <a:spLocks noGrp="1"/>
          </p:cNvSpPr>
          <p:nvPr>
            <p:ph type="sldNum" sz="quarter" idx="12"/>
          </p:nvPr>
        </p:nvSpPr>
        <p:spPr/>
        <p:txBody>
          <a:bodyPr/>
          <a:lstStyle/>
          <a:p>
            <a:fld id="{EDC1F007-12B2-4592-887D-9C2B7601B634}" type="slidenum">
              <a:rPr lang="fr-CI" smtClean="0"/>
              <a:t>‹N°›</a:t>
            </a:fld>
            <a:endParaRPr lang="fr-CI"/>
          </a:p>
        </p:txBody>
      </p:sp>
    </p:spTree>
    <p:extLst>
      <p:ext uri="{BB962C8B-B14F-4D97-AF65-F5344CB8AC3E}">
        <p14:creationId xmlns:p14="http://schemas.microsoft.com/office/powerpoint/2010/main" val="2813389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BBCF4EA-92A7-08E3-A56A-F7694A938EB5}"/>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CI"/>
          </a:p>
        </p:txBody>
      </p:sp>
      <p:sp>
        <p:nvSpPr>
          <p:cNvPr id="3" name="Espace réservé pour une image  2">
            <a:extLst>
              <a:ext uri="{FF2B5EF4-FFF2-40B4-BE49-F238E27FC236}">
                <a16:creationId xmlns:a16="http://schemas.microsoft.com/office/drawing/2014/main" id="{91819BCA-D92A-97DB-75CA-02B733AD6BF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CI"/>
          </a:p>
        </p:txBody>
      </p:sp>
      <p:sp>
        <p:nvSpPr>
          <p:cNvPr id="4" name="Espace réservé du texte 3">
            <a:extLst>
              <a:ext uri="{FF2B5EF4-FFF2-40B4-BE49-F238E27FC236}">
                <a16:creationId xmlns:a16="http://schemas.microsoft.com/office/drawing/2014/main" id="{7AD7C221-7994-B4A7-3B7F-66526443FAA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B03F341A-4EFC-136E-6529-AC96305B8983}"/>
              </a:ext>
            </a:extLst>
          </p:cNvPr>
          <p:cNvSpPr>
            <a:spLocks noGrp="1"/>
          </p:cNvSpPr>
          <p:nvPr>
            <p:ph type="dt" sz="half" idx="10"/>
          </p:nvPr>
        </p:nvSpPr>
        <p:spPr/>
        <p:txBody>
          <a:bodyPr/>
          <a:lstStyle/>
          <a:p>
            <a:fld id="{858C9D33-5526-4A47-ABFC-0E4B19DDEA23}" type="datetimeFigureOut">
              <a:rPr lang="fr-CI" smtClean="0"/>
              <a:t>28/02/2025</a:t>
            </a:fld>
            <a:endParaRPr lang="fr-CI"/>
          </a:p>
        </p:txBody>
      </p:sp>
      <p:sp>
        <p:nvSpPr>
          <p:cNvPr id="6" name="Espace réservé du pied de page 5">
            <a:extLst>
              <a:ext uri="{FF2B5EF4-FFF2-40B4-BE49-F238E27FC236}">
                <a16:creationId xmlns:a16="http://schemas.microsoft.com/office/drawing/2014/main" id="{AEC8BD81-2065-E196-620D-82EA780197A7}"/>
              </a:ext>
            </a:extLst>
          </p:cNvPr>
          <p:cNvSpPr>
            <a:spLocks noGrp="1"/>
          </p:cNvSpPr>
          <p:nvPr>
            <p:ph type="ftr" sz="quarter" idx="11"/>
          </p:nvPr>
        </p:nvSpPr>
        <p:spPr/>
        <p:txBody>
          <a:bodyPr/>
          <a:lstStyle/>
          <a:p>
            <a:endParaRPr lang="fr-CI"/>
          </a:p>
        </p:txBody>
      </p:sp>
      <p:sp>
        <p:nvSpPr>
          <p:cNvPr id="7" name="Espace réservé du numéro de diapositive 6">
            <a:extLst>
              <a:ext uri="{FF2B5EF4-FFF2-40B4-BE49-F238E27FC236}">
                <a16:creationId xmlns:a16="http://schemas.microsoft.com/office/drawing/2014/main" id="{F3864554-1F05-5702-F3BA-2BC09CAFF26D}"/>
              </a:ext>
            </a:extLst>
          </p:cNvPr>
          <p:cNvSpPr>
            <a:spLocks noGrp="1"/>
          </p:cNvSpPr>
          <p:nvPr>
            <p:ph type="sldNum" sz="quarter" idx="12"/>
          </p:nvPr>
        </p:nvSpPr>
        <p:spPr/>
        <p:txBody>
          <a:bodyPr/>
          <a:lstStyle/>
          <a:p>
            <a:fld id="{EDC1F007-12B2-4592-887D-9C2B7601B634}" type="slidenum">
              <a:rPr lang="fr-CI" smtClean="0"/>
              <a:t>‹N°›</a:t>
            </a:fld>
            <a:endParaRPr lang="fr-CI"/>
          </a:p>
        </p:txBody>
      </p:sp>
    </p:spTree>
    <p:extLst>
      <p:ext uri="{BB962C8B-B14F-4D97-AF65-F5344CB8AC3E}">
        <p14:creationId xmlns:p14="http://schemas.microsoft.com/office/powerpoint/2010/main" val="18393332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954FA571-389C-9FF1-B4EE-ACEB9D2C1BD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endParaRPr lang="fr-CI"/>
          </a:p>
        </p:txBody>
      </p:sp>
      <p:sp>
        <p:nvSpPr>
          <p:cNvPr id="3" name="Espace réservé du texte 2">
            <a:extLst>
              <a:ext uri="{FF2B5EF4-FFF2-40B4-BE49-F238E27FC236}">
                <a16:creationId xmlns:a16="http://schemas.microsoft.com/office/drawing/2014/main" id="{1128AD7E-DBA3-26E2-A941-D2E09758E2E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I"/>
          </a:p>
        </p:txBody>
      </p:sp>
      <p:sp>
        <p:nvSpPr>
          <p:cNvPr id="4" name="Espace réservé de la date 3">
            <a:extLst>
              <a:ext uri="{FF2B5EF4-FFF2-40B4-BE49-F238E27FC236}">
                <a16:creationId xmlns:a16="http://schemas.microsoft.com/office/drawing/2014/main" id="{7FDBAF39-AC35-FDE1-1F20-FF0521D418C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8C9D33-5526-4A47-ABFC-0E4B19DDEA23}" type="datetimeFigureOut">
              <a:rPr lang="fr-CI" smtClean="0"/>
              <a:t>28/02/2025</a:t>
            </a:fld>
            <a:endParaRPr lang="fr-CI"/>
          </a:p>
        </p:txBody>
      </p:sp>
      <p:sp>
        <p:nvSpPr>
          <p:cNvPr id="5" name="Espace réservé du pied de page 4">
            <a:extLst>
              <a:ext uri="{FF2B5EF4-FFF2-40B4-BE49-F238E27FC236}">
                <a16:creationId xmlns:a16="http://schemas.microsoft.com/office/drawing/2014/main" id="{98EE46C5-47D8-FB35-0F91-0BDA7DA9DE5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CI"/>
          </a:p>
        </p:txBody>
      </p:sp>
      <p:sp>
        <p:nvSpPr>
          <p:cNvPr id="6" name="Espace réservé du numéro de diapositive 5">
            <a:extLst>
              <a:ext uri="{FF2B5EF4-FFF2-40B4-BE49-F238E27FC236}">
                <a16:creationId xmlns:a16="http://schemas.microsoft.com/office/drawing/2014/main" id="{40CDF161-4D8A-F8E5-8157-BF36E740776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C1F007-12B2-4592-887D-9C2B7601B634}" type="slidenum">
              <a:rPr lang="fr-CI" smtClean="0"/>
              <a:t>‹N°›</a:t>
            </a:fld>
            <a:endParaRPr lang="fr-CI"/>
          </a:p>
        </p:txBody>
      </p:sp>
    </p:spTree>
    <p:extLst>
      <p:ext uri="{BB962C8B-B14F-4D97-AF65-F5344CB8AC3E}">
        <p14:creationId xmlns:p14="http://schemas.microsoft.com/office/powerpoint/2010/main" val="32134740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4ED20F1-36AA-D4E7-1952-DBC11FE2F341}"/>
              </a:ext>
            </a:extLst>
          </p:cNvPr>
          <p:cNvSpPr/>
          <p:nvPr/>
        </p:nvSpPr>
        <p:spPr>
          <a:xfrm rot="1176131">
            <a:off x="9058144" y="5101272"/>
            <a:ext cx="3219714" cy="4311222"/>
          </a:xfrm>
          <a:prstGeom prst="rect">
            <a:avLst/>
          </a:prstGeom>
          <a:solidFill>
            <a:schemeClr val="accent2">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fr-CI"/>
          </a:p>
        </p:txBody>
      </p:sp>
      <p:sp>
        <p:nvSpPr>
          <p:cNvPr id="7" name="Rectangle 6">
            <a:extLst>
              <a:ext uri="{FF2B5EF4-FFF2-40B4-BE49-F238E27FC236}">
                <a16:creationId xmlns:a16="http://schemas.microsoft.com/office/drawing/2014/main" id="{816E58B9-B1B4-FEC8-E21E-82CA16376FAE}"/>
              </a:ext>
            </a:extLst>
          </p:cNvPr>
          <p:cNvSpPr/>
          <p:nvPr/>
        </p:nvSpPr>
        <p:spPr>
          <a:xfrm rot="1176131">
            <a:off x="10582142" y="3844158"/>
            <a:ext cx="3219714" cy="4311222"/>
          </a:xfrm>
          <a:prstGeom prst="rect">
            <a:avLst/>
          </a:prstGeom>
          <a:solidFill>
            <a:schemeClr val="accent6">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fr-CI"/>
          </a:p>
        </p:txBody>
      </p:sp>
      <p:sp>
        <p:nvSpPr>
          <p:cNvPr id="4" name="Rectangle 3">
            <a:extLst>
              <a:ext uri="{FF2B5EF4-FFF2-40B4-BE49-F238E27FC236}">
                <a16:creationId xmlns:a16="http://schemas.microsoft.com/office/drawing/2014/main" id="{C7B104F1-572E-0D20-6C2C-E2A658E77243}"/>
              </a:ext>
            </a:extLst>
          </p:cNvPr>
          <p:cNvSpPr/>
          <p:nvPr/>
        </p:nvSpPr>
        <p:spPr>
          <a:xfrm rot="1176131">
            <a:off x="-1496419" y="-1751116"/>
            <a:ext cx="3219714" cy="4311222"/>
          </a:xfrm>
          <a:prstGeom prst="rect">
            <a:avLst/>
          </a:prstGeom>
          <a:solidFill>
            <a:schemeClr val="accent6">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fr-CI"/>
          </a:p>
        </p:txBody>
      </p:sp>
      <p:sp>
        <p:nvSpPr>
          <p:cNvPr id="5" name="Rectangle 4">
            <a:extLst>
              <a:ext uri="{FF2B5EF4-FFF2-40B4-BE49-F238E27FC236}">
                <a16:creationId xmlns:a16="http://schemas.microsoft.com/office/drawing/2014/main" id="{46754169-F1ED-0BCD-AB43-7135E3DB0C7E}"/>
              </a:ext>
            </a:extLst>
          </p:cNvPr>
          <p:cNvSpPr/>
          <p:nvPr/>
        </p:nvSpPr>
        <p:spPr>
          <a:xfrm rot="1176131">
            <a:off x="-331007" y="-2592756"/>
            <a:ext cx="3219714" cy="4311222"/>
          </a:xfrm>
          <a:prstGeom prst="rect">
            <a:avLst/>
          </a:prstGeom>
          <a:solidFill>
            <a:schemeClr val="accent2">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fr-CI"/>
          </a:p>
        </p:txBody>
      </p:sp>
      <p:sp>
        <p:nvSpPr>
          <p:cNvPr id="2" name="Titre 1">
            <a:extLst>
              <a:ext uri="{FF2B5EF4-FFF2-40B4-BE49-F238E27FC236}">
                <a16:creationId xmlns:a16="http://schemas.microsoft.com/office/drawing/2014/main" id="{AA96DB26-52E6-D3E7-A98A-7F2F5DB0F909}"/>
              </a:ext>
            </a:extLst>
          </p:cNvPr>
          <p:cNvSpPr>
            <a:spLocks noGrp="1"/>
          </p:cNvSpPr>
          <p:nvPr>
            <p:ph type="ctrTitle"/>
          </p:nvPr>
        </p:nvSpPr>
        <p:spPr>
          <a:xfrm>
            <a:off x="1704672" y="2171887"/>
            <a:ext cx="9144000" cy="1860457"/>
          </a:xfrm>
        </p:spPr>
        <p:txBody>
          <a:bodyPr/>
          <a:lstStyle/>
          <a:p>
            <a:r>
              <a:rPr lang="fr-FR" dirty="0"/>
              <a:t>Risques en LBC/FT</a:t>
            </a:r>
            <a:endParaRPr lang="fr-CI" dirty="0"/>
          </a:p>
        </p:txBody>
      </p:sp>
      <p:sp>
        <p:nvSpPr>
          <p:cNvPr id="3" name="Sous-titre 2">
            <a:extLst>
              <a:ext uri="{FF2B5EF4-FFF2-40B4-BE49-F238E27FC236}">
                <a16:creationId xmlns:a16="http://schemas.microsoft.com/office/drawing/2014/main" id="{FBE7DC80-B6AB-F42F-F3D0-F2EC9970F79B}"/>
              </a:ext>
            </a:extLst>
          </p:cNvPr>
          <p:cNvSpPr>
            <a:spLocks noGrp="1"/>
          </p:cNvSpPr>
          <p:nvPr>
            <p:ph type="subTitle" idx="1"/>
          </p:nvPr>
        </p:nvSpPr>
        <p:spPr>
          <a:xfrm>
            <a:off x="1524000" y="4032344"/>
            <a:ext cx="9144000" cy="817562"/>
          </a:xfrm>
        </p:spPr>
        <p:txBody>
          <a:bodyPr>
            <a:normAutofit/>
          </a:bodyPr>
          <a:lstStyle/>
          <a:p>
            <a:r>
              <a:rPr lang="fr-CI" sz="3600" dirty="0"/>
              <a:t>Formation destinée aux Avocats </a:t>
            </a:r>
          </a:p>
        </p:txBody>
      </p:sp>
    </p:spTree>
    <p:extLst>
      <p:ext uri="{BB962C8B-B14F-4D97-AF65-F5344CB8AC3E}">
        <p14:creationId xmlns:p14="http://schemas.microsoft.com/office/powerpoint/2010/main" val="16962412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96137EB-03D5-5829-69CA-1ABD3CE6B82F}"/>
              </a:ext>
            </a:extLst>
          </p:cNvPr>
          <p:cNvSpPr>
            <a:spLocks noGrp="1"/>
          </p:cNvSpPr>
          <p:nvPr>
            <p:ph type="title"/>
          </p:nvPr>
        </p:nvSpPr>
        <p:spPr>
          <a:xfrm>
            <a:off x="838199" y="3700251"/>
            <a:ext cx="10515600" cy="1325563"/>
          </a:xfrm>
        </p:spPr>
        <p:txBody>
          <a:bodyPr/>
          <a:lstStyle/>
          <a:p>
            <a:pPr algn="ctr"/>
            <a:r>
              <a:rPr lang="fr-CI" dirty="0"/>
              <a:t>Merci de Votre Attention</a:t>
            </a:r>
          </a:p>
        </p:txBody>
      </p:sp>
      <p:pic>
        <p:nvPicPr>
          <p:cNvPr id="4" name="Image 3">
            <a:extLst>
              <a:ext uri="{FF2B5EF4-FFF2-40B4-BE49-F238E27FC236}">
                <a16:creationId xmlns:a16="http://schemas.microsoft.com/office/drawing/2014/main" id="{FE47934F-5497-21EC-F566-EC5FF75E9E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22536" y="2344685"/>
            <a:ext cx="6946927" cy="888733"/>
          </a:xfrm>
          <a:prstGeom prst="rect">
            <a:avLst/>
          </a:prstGeom>
        </p:spPr>
      </p:pic>
      <p:sp>
        <p:nvSpPr>
          <p:cNvPr id="5" name="Rectangle 4">
            <a:extLst>
              <a:ext uri="{FF2B5EF4-FFF2-40B4-BE49-F238E27FC236}">
                <a16:creationId xmlns:a16="http://schemas.microsoft.com/office/drawing/2014/main" id="{9BAF01D6-BFFB-B6F0-C8DC-3551C3318060}"/>
              </a:ext>
            </a:extLst>
          </p:cNvPr>
          <p:cNvSpPr/>
          <p:nvPr/>
        </p:nvSpPr>
        <p:spPr>
          <a:xfrm rot="1176131">
            <a:off x="-1261958" y="-2106257"/>
            <a:ext cx="3219714" cy="4311222"/>
          </a:xfrm>
          <a:prstGeom prst="rect">
            <a:avLst/>
          </a:prstGeom>
          <a:solidFill>
            <a:schemeClr val="accent6">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fr-CI"/>
          </a:p>
        </p:txBody>
      </p:sp>
      <p:sp>
        <p:nvSpPr>
          <p:cNvPr id="6" name="Rectangle 5">
            <a:extLst>
              <a:ext uri="{FF2B5EF4-FFF2-40B4-BE49-F238E27FC236}">
                <a16:creationId xmlns:a16="http://schemas.microsoft.com/office/drawing/2014/main" id="{AF9BD4EB-C570-0425-2412-EEC3B0AA21CE}"/>
              </a:ext>
            </a:extLst>
          </p:cNvPr>
          <p:cNvSpPr/>
          <p:nvPr/>
        </p:nvSpPr>
        <p:spPr>
          <a:xfrm rot="1176131">
            <a:off x="-96546" y="-2947897"/>
            <a:ext cx="3219714" cy="4311222"/>
          </a:xfrm>
          <a:prstGeom prst="rect">
            <a:avLst/>
          </a:prstGeom>
          <a:solidFill>
            <a:schemeClr val="accent2">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fr-CI"/>
          </a:p>
        </p:txBody>
      </p:sp>
      <p:sp>
        <p:nvSpPr>
          <p:cNvPr id="7" name="Rectangle 6">
            <a:extLst>
              <a:ext uri="{FF2B5EF4-FFF2-40B4-BE49-F238E27FC236}">
                <a16:creationId xmlns:a16="http://schemas.microsoft.com/office/drawing/2014/main" id="{0BA680DE-699D-880A-57E3-30E8A24DCB26}"/>
              </a:ext>
            </a:extLst>
          </p:cNvPr>
          <p:cNvSpPr/>
          <p:nvPr/>
        </p:nvSpPr>
        <p:spPr>
          <a:xfrm rot="1176131">
            <a:off x="8589220" y="5781211"/>
            <a:ext cx="3219714" cy="4311222"/>
          </a:xfrm>
          <a:prstGeom prst="rect">
            <a:avLst/>
          </a:prstGeom>
          <a:solidFill>
            <a:schemeClr val="accent2">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fr-CI"/>
          </a:p>
        </p:txBody>
      </p:sp>
      <p:sp>
        <p:nvSpPr>
          <p:cNvPr id="8" name="Rectangle 7">
            <a:extLst>
              <a:ext uri="{FF2B5EF4-FFF2-40B4-BE49-F238E27FC236}">
                <a16:creationId xmlns:a16="http://schemas.microsoft.com/office/drawing/2014/main" id="{CF5B4A2E-836A-4EA9-F54E-0592BBE56CF7}"/>
              </a:ext>
            </a:extLst>
          </p:cNvPr>
          <p:cNvSpPr/>
          <p:nvPr/>
        </p:nvSpPr>
        <p:spPr>
          <a:xfrm rot="1176131">
            <a:off x="10113218" y="4524097"/>
            <a:ext cx="3219714" cy="4311222"/>
          </a:xfrm>
          <a:prstGeom prst="rect">
            <a:avLst/>
          </a:prstGeom>
          <a:solidFill>
            <a:schemeClr val="accent6">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fr-CI"/>
          </a:p>
        </p:txBody>
      </p:sp>
    </p:spTree>
    <p:extLst>
      <p:ext uri="{BB962C8B-B14F-4D97-AF65-F5344CB8AC3E}">
        <p14:creationId xmlns:p14="http://schemas.microsoft.com/office/powerpoint/2010/main" val="30792676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18786BD-DBA3-5B6D-298F-41BB445FACEB}"/>
              </a:ext>
            </a:extLst>
          </p:cNvPr>
          <p:cNvSpPr>
            <a:spLocks noGrp="1"/>
          </p:cNvSpPr>
          <p:nvPr>
            <p:ph type="title"/>
          </p:nvPr>
        </p:nvSpPr>
        <p:spPr>
          <a:xfrm>
            <a:off x="838200" y="158620"/>
            <a:ext cx="10515600" cy="755780"/>
          </a:xfrm>
        </p:spPr>
        <p:txBody>
          <a:bodyPr>
            <a:normAutofit/>
          </a:bodyPr>
          <a:lstStyle/>
          <a:p>
            <a:r>
              <a:rPr lang="fr-CI" sz="4000" dirty="0"/>
              <a:t>Introduction </a:t>
            </a:r>
          </a:p>
        </p:txBody>
      </p:sp>
      <p:sp>
        <p:nvSpPr>
          <p:cNvPr id="3" name="Espace réservé du contenu 2">
            <a:extLst>
              <a:ext uri="{FF2B5EF4-FFF2-40B4-BE49-F238E27FC236}">
                <a16:creationId xmlns:a16="http://schemas.microsoft.com/office/drawing/2014/main" id="{FD0639AF-999A-92C6-ACBE-61E605B35857}"/>
              </a:ext>
            </a:extLst>
          </p:cNvPr>
          <p:cNvSpPr>
            <a:spLocks noGrp="1"/>
          </p:cNvSpPr>
          <p:nvPr>
            <p:ph idx="1"/>
          </p:nvPr>
        </p:nvSpPr>
        <p:spPr>
          <a:xfrm>
            <a:off x="363894" y="1147660"/>
            <a:ext cx="11299372" cy="5434862"/>
          </a:xfrm>
        </p:spPr>
        <p:txBody>
          <a:bodyPr>
            <a:normAutofit/>
          </a:bodyPr>
          <a:lstStyle/>
          <a:p>
            <a:pPr marL="0" indent="0" algn="just">
              <a:lnSpc>
                <a:spcPct val="150000"/>
              </a:lnSpc>
              <a:spcAft>
                <a:spcPts val="800"/>
              </a:spcAft>
              <a:buNone/>
            </a:pPr>
            <a:r>
              <a:rPr lang="fr-FR" sz="2600" kern="100" dirty="0">
                <a:effectLst/>
                <a:latin typeface="Calibri" panose="020F0502020204030204" pitchFamily="34" charset="0"/>
                <a:ea typeface="Calibri" panose="020F0502020204030204" pitchFamily="34" charset="0"/>
                <a:cs typeface="Calibri" panose="020F0502020204030204" pitchFamily="34" charset="0"/>
              </a:rPr>
              <a:t>L’approche basée sur les risques, intégrée aux Recommandations du GAFI en 2012, est devenue centrale dans la lutte contre le blanchiment de capitaux (BC), le financement du terrorisme (FT) et la prolifération des armes de destruction massive (FP). La Recommandation 1 du GAFI exige que les pays identifient, évaluent et atténuent ces risques, avec une vérification via le Résultat Immédiat 1. Cette approche est internalisée en droit ivoirien par l’ordonnance n°2023-875, qui prévoit des évaluations nationales, sectorielles, régionales et par les assujettis. La formation abordera la notion de risque LBC/FT et l’importance des évaluations de risques pour une mise en œuvre efficace des mesures de lutte.</a:t>
            </a:r>
          </a:p>
        </p:txBody>
      </p:sp>
      <p:sp>
        <p:nvSpPr>
          <p:cNvPr id="5" name="Rectangle 4">
            <a:extLst>
              <a:ext uri="{FF2B5EF4-FFF2-40B4-BE49-F238E27FC236}">
                <a16:creationId xmlns:a16="http://schemas.microsoft.com/office/drawing/2014/main" id="{2D4595F6-F57C-9791-B844-A2A3E1CF2E4C}"/>
              </a:ext>
            </a:extLst>
          </p:cNvPr>
          <p:cNvSpPr/>
          <p:nvPr/>
        </p:nvSpPr>
        <p:spPr>
          <a:xfrm rot="3496836">
            <a:off x="10136668" y="-3400434"/>
            <a:ext cx="3219714" cy="4311222"/>
          </a:xfrm>
          <a:prstGeom prst="rect">
            <a:avLst/>
          </a:prstGeom>
          <a:solidFill>
            <a:schemeClr val="accent2">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fr-CI"/>
          </a:p>
        </p:txBody>
      </p:sp>
      <p:sp>
        <p:nvSpPr>
          <p:cNvPr id="6" name="Rectangle 5">
            <a:extLst>
              <a:ext uri="{FF2B5EF4-FFF2-40B4-BE49-F238E27FC236}">
                <a16:creationId xmlns:a16="http://schemas.microsoft.com/office/drawing/2014/main" id="{E299CC20-E105-D9F8-C4CB-AE259A9A23A7}"/>
              </a:ext>
            </a:extLst>
          </p:cNvPr>
          <p:cNvSpPr/>
          <p:nvPr/>
        </p:nvSpPr>
        <p:spPr>
          <a:xfrm rot="3496836">
            <a:off x="11209984" y="-2969425"/>
            <a:ext cx="3219714" cy="4311222"/>
          </a:xfrm>
          <a:prstGeom prst="rect">
            <a:avLst/>
          </a:prstGeom>
          <a:solidFill>
            <a:schemeClr val="accent6">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fr-CI"/>
          </a:p>
        </p:txBody>
      </p:sp>
    </p:spTree>
    <p:extLst>
      <p:ext uri="{BB962C8B-B14F-4D97-AF65-F5344CB8AC3E}">
        <p14:creationId xmlns:p14="http://schemas.microsoft.com/office/powerpoint/2010/main" val="35171406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18786BD-DBA3-5B6D-298F-41BB445FACEB}"/>
              </a:ext>
            </a:extLst>
          </p:cNvPr>
          <p:cNvSpPr>
            <a:spLocks noGrp="1"/>
          </p:cNvSpPr>
          <p:nvPr>
            <p:ph type="title"/>
          </p:nvPr>
        </p:nvSpPr>
        <p:spPr>
          <a:xfrm>
            <a:off x="838200" y="111967"/>
            <a:ext cx="10515600" cy="755780"/>
          </a:xfrm>
        </p:spPr>
        <p:txBody>
          <a:bodyPr>
            <a:normAutofit/>
          </a:bodyPr>
          <a:lstStyle/>
          <a:p>
            <a:r>
              <a:rPr lang="fr-FR" sz="3600" dirty="0"/>
              <a:t>La Notion de Risque en LBC/FT</a:t>
            </a:r>
            <a:r>
              <a:rPr lang="fr-CI" sz="3600" dirty="0"/>
              <a:t> </a:t>
            </a:r>
          </a:p>
        </p:txBody>
      </p:sp>
      <p:sp>
        <p:nvSpPr>
          <p:cNvPr id="4" name="ZoneTexte 3">
            <a:extLst>
              <a:ext uri="{FF2B5EF4-FFF2-40B4-BE49-F238E27FC236}">
                <a16:creationId xmlns:a16="http://schemas.microsoft.com/office/drawing/2014/main" id="{3DEDC3C1-3194-DAC0-3021-85DDE09DBC90}"/>
              </a:ext>
            </a:extLst>
          </p:cNvPr>
          <p:cNvSpPr txBox="1"/>
          <p:nvPr/>
        </p:nvSpPr>
        <p:spPr>
          <a:xfrm>
            <a:off x="205274" y="948690"/>
            <a:ext cx="7576091" cy="4801314"/>
          </a:xfrm>
          <a:prstGeom prst="rect">
            <a:avLst/>
          </a:prstGeom>
          <a:noFill/>
        </p:spPr>
        <p:txBody>
          <a:bodyPr wrap="square" rtlCol="0">
            <a:spAutoFit/>
          </a:bodyPr>
          <a:lstStyle/>
          <a:p>
            <a:pPr algn="just"/>
            <a:r>
              <a:rPr lang="fr-FR" sz="2400" b="0" i="0" dirty="0">
                <a:solidFill>
                  <a:srgbClr val="404040"/>
                </a:solidFill>
                <a:effectLst/>
                <a:latin typeface="Inter"/>
              </a:rPr>
              <a:t>Le risque, notion multidisciplinaire, désigne la probabilité d’occurrence d’un événement indésirable, souvent lié à la gravité de ses conséquences. En matière de lutte contre le blanchiment de capitaux (BC) et le financement du terrorisme (FT), le risque est défini comme la combinaison d’une </a:t>
            </a:r>
            <a:r>
              <a:rPr lang="fr-FR" sz="2400" b="1" i="0" dirty="0">
                <a:solidFill>
                  <a:srgbClr val="404040"/>
                </a:solidFill>
                <a:effectLst/>
                <a:latin typeface="Inter"/>
              </a:rPr>
              <a:t>menace</a:t>
            </a:r>
            <a:r>
              <a:rPr lang="fr-FR" sz="2400" b="0" i="0" dirty="0">
                <a:solidFill>
                  <a:srgbClr val="404040"/>
                </a:solidFill>
                <a:effectLst/>
                <a:latin typeface="Inter"/>
              </a:rPr>
              <a:t> (criminels, groupes terroristes, etc.) et d’une </a:t>
            </a:r>
            <a:r>
              <a:rPr lang="fr-FR" sz="2400" b="1" i="0" dirty="0">
                <a:solidFill>
                  <a:srgbClr val="404040"/>
                </a:solidFill>
                <a:effectLst/>
                <a:latin typeface="Inter"/>
              </a:rPr>
              <a:t>vulnérabilité</a:t>
            </a:r>
            <a:r>
              <a:rPr lang="fr-FR" sz="2400" b="0" i="0" dirty="0">
                <a:solidFill>
                  <a:srgbClr val="404040"/>
                </a:solidFill>
                <a:effectLst/>
                <a:latin typeface="Inter"/>
              </a:rPr>
              <a:t> (faiblesses des systèmes, lacunes législatives, manque de ressources, etc.). Le GAFI, sans définir explicitement le risque, renvoie à la Recommandation 1 et à sa norme interprétative, soulignant l’importance d’analyser les menaces et vulnérabilités pour une gestion efficace des risques BC/FT.</a:t>
            </a:r>
            <a:endParaRPr lang="fr-CI" sz="2400" dirty="0"/>
          </a:p>
          <a:p>
            <a:endParaRPr lang="fr-CI" dirty="0"/>
          </a:p>
        </p:txBody>
      </p:sp>
      <p:pic>
        <p:nvPicPr>
          <p:cNvPr id="6" name="Image 5">
            <a:extLst>
              <a:ext uri="{FF2B5EF4-FFF2-40B4-BE49-F238E27FC236}">
                <a16:creationId xmlns:a16="http://schemas.microsoft.com/office/drawing/2014/main" id="{C452AB45-A584-3412-B76A-DD317E4FD1D8}"/>
              </a:ext>
            </a:extLst>
          </p:cNvPr>
          <p:cNvPicPr>
            <a:picLocks noChangeAspect="1"/>
          </p:cNvPicPr>
          <p:nvPr/>
        </p:nvPicPr>
        <p:blipFill>
          <a:blip r:embed="rId2">
            <a:extLst>
              <a:ext uri="{BEBA8EAE-BF5A-486C-A8C5-ECC9F3942E4B}">
                <a14:imgProps xmlns:a14="http://schemas.microsoft.com/office/drawing/2010/main">
                  <a14:imgLayer r:embed="rId3">
                    <a14:imgEffect>
                      <a14:saturation sat="300000"/>
                    </a14:imgEffect>
                  </a14:imgLayer>
                </a14:imgProps>
              </a:ext>
              <a:ext uri="{28A0092B-C50C-407E-A947-70E740481C1C}">
                <a14:useLocalDpi xmlns:a14="http://schemas.microsoft.com/office/drawing/2010/main" val="0"/>
              </a:ext>
            </a:extLst>
          </a:blip>
          <a:stretch>
            <a:fillRect/>
          </a:stretch>
        </p:blipFill>
        <p:spPr bwMode="auto">
          <a:xfrm>
            <a:off x="7996518" y="872229"/>
            <a:ext cx="3628510" cy="3656187"/>
          </a:xfrm>
          <a:prstGeom prst="rect">
            <a:avLst/>
          </a:prstGeom>
          <a:noFill/>
        </p:spPr>
      </p:pic>
      <p:sp>
        <p:nvSpPr>
          <p:cNvPr id="7" name="Rectangle 6">
            <a:extLst>
              <a:ext uri="{FF2B5EF4-FFF2-40B4-BE49-F238E27FC236}">
                <a16:creationId xmlns:a16="http://schemas.microsoft.com/office/drawing/2014/main" id="{AD4B0EE4-FC93-D869-965C-C515841B642D}"/>
              </a:ext>
            </a:extLst>
          </p:cNvPr>
          <p:cNvSpPr/>
          <p:nvPr/>
        </p:nvSpPr>
        <p:spPr>
          <a:xfrm rot="1176131">
            <a:off x="8626398" y="6150238"/>
            <a:ext cx="3219714" cy="4311222"/>
          </a:xfrm>
          <a:prstGeom prst="rect">
            <a:avLst/>
          </a:prstGeom>
          <a:solidFill>
            <a:schemeClr val="accent6">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fr-CI"/>
          </a:p>
        </p:txBody>
      </p:sp>
      <p:sp>
        <p:nvSpPr>
          <p:cNvPr id="8" name="Rectangle 7">
            <a:extLst>
              <a:ext uri="{FF2B5EF4-FFF2-40B4-BE49-F238E27FC236}">
                <a16:creationId xmlns:a16="http://schemas.microsoft.com/office/drawing/2014/main" id="{1E5E765D-A69D-7625-4A76-0ED7147279B9}"/>
              </a:ext>
            </a:extLst>
          </p:cNvPr>
          <p:cNvSpPr/>
          <p:nvPr/>
        </p:nvSpPr>
        <p:spPr>
          <a:xfrm rot="1176131">
            <a:off x="9791810" y="5308598"/>
            <a:ext cx="3219714" cy="4311222"/>
          </a:xfrm>
          <a:prstGeom prst="rect">
            <a:avLst/>
          </a:prstGeom>
          <a:solidFill>
            <a:schemeClr val="accent2">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fr-CI"/>
          </a:p>
        </p:txBody>
      </p:sp>
    </p:spTree>
    <p:extLst>
      <p:ext uri="{BB962C8B-B14F-4D97-AF65-F5344CB8AC3E}">
        <p14:creationId xmlns:p14="http://schemas.microsoft.com/office/powerpoint/2010/main" val="6842910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18786BD-DBA3-5B6D-298F-41BB445FACEB}"/>
              </a:ext>
            </a:extLst>
          </p:cNvPr>
          <p:cNvSpPr>
            <a:spLocks noGrp="1"/>
          </p:cNvSpPr>
          <p:nvPr>
            <p:ph type="title"/>
          </p:nvPr>
        </p:nvSpPr>
        <p:spPr>
          <a:xfrm>
            <a:off x="914400" y="122530"/>
            <a:ext cx="10515600" cy="698565"/>
          </a:xfrm>
        </p:spPr>
        <p:txBody>
          <a:bodyPr>
            <a:normAutofit/>
          </a:bodyPr>
          <a:lstStyle/>
          <a:p>
            <a:r>
              <a:rPr lang="fr-FR" sz="3600" dirty="0"/>
              <a:t>IMPORTANCE DU RISQUE LBC/FT : les Evaluations </a:t>
            </a:r>
            <a:endParaRPr lang="fr-CI" sz="3600" dirty="0"/>
          </a:p>
        </p:txBody>
      </p:sp>
      <p:sp>
        <p:nvSpPr>
          <p:cNvPr id="4" name="Espace réservé du contenu 3">
            <a:extLst>
              <a:ext uri="{FF2B5EF4-FFF2-40B4-BE49-F238E27FC236}">
                <a16:creationId xmlns:a16="http://schemas.microsoft.com/office/drawing/2014/main" id="{1C8CA726-63F9-193B-D2F2-6D536D0E7D1C}"/>
              </a:ext>
            </a:extLst>
          </p:cNvPr>
          <p:cNvSpPr>
            <a:spLocks noGrp="1"/>
          </p:cNvSpPr>
          <p:nvPr>
            <p:ph sz="half" idx="1"/>
          </p:nvPr>
        </p:nvSpPr>
        <p:spPr>
          <a:xfrm>
            <a:off x="298580" y="998376"/>
            <a:ext cx="5355771" cy="5737094"/>
          </a:xfrm>
        </p:spPr>
        <p:txBody>
          <a:bodyPr>
            <a:normAutofit lnSpcReduction="10000"/>
          </a:bodyPr>
          <a:lstStyle/>
          <a:p>
            <a:pPr marL="0" indent="0" algn="just">
              <a:buNone/>
            </a:pPr>
            <a:r>
              <a:rPr lang="fr-FR" sz="2400" b="1" u="sng" dirty="0">
                <a:solidFill>
                  <a:srgbClr val="404040"/>
                </a:solidFill>
                <a:latin typeface="Inter"/>
              </a:rPr>
              <a:t>Évaluation Nationale des Risques (ENR)</a:t>
            </a:r>
          </a:p>
          <a:p>
            <a:pPr marL="0" indent="0" algn="just">
              <a:lnSpc>
                <a:spcPct val="150000"/>
              </a:lnSpc>
              <a:buNone/>
            </a:pPr>
            <a:r>
              <a:rPr lang="fr-FR" sz="2400" dirty="0">
                <a:solidFill>
                  <a:srgbClr val="404040"/>
                </a:solidFill>
                <a:latin typeface="Inter"/>
              </a:rPr>
              <a:t>La Côte d’Ivoire a utilisé la méthodologie de la Banque Mondiale (BM), composée de 10 modules, pour réaliser son ENR. Cette méthode combine menace et vulnérabilité pour déterminer le niveau de risque. Les résultats sectoriels ont été agrégés, révélant un risque national de blanchiment de capitaux (BC) moyennement élevé et un risque de financement du terrorisme (FT) élevé</a:t>
            </a:r>
            <a:endParaRPr lang="fr-CI" sz="2400" dirty="0">
              <a:solidFill>
                <a:srgbClr val="404040"/>
              </a:solidFill>
              <a:latin typeface="Inter"/>
            </a:endParaRPr>
          </a:p>
        </p:txBody>
      </p:sp>
      <p:sp>
        <p:nvSpPr>
          <p:cNvPr id="5" name="Espace réservé du contenu 4">
            <a:extLst>
              <a:ext uri="{FF2B5EF4-FFF2-40B4-BE49-F238E27FC236}">
                <a16:creationId xmlns:a16="http://schemas.microsoft.com/office/drawing/2014/main" id="{6962E0F0-DC64-0EE2-6410-6EF8F8443C0E}"/>
              </a:ext>
            </a:extLst>
          </p:cNvPr>
          <p:cNvSpPr>
            <a:spLocks noGrp="1"/>
          </p:cNvSpPr>
          <p:nvPr>
            <p:ph sz="half" idx="2"/>
          </p:nvPr>
        </p:nvSpPr>
        <p:spPr>
          <a:xfrm>
            <a:off x="6172199" y="998376"/>
            <a:ext cx="5537719" cy="5737094"/>
          </a:xfrm>
        </p:spPr>
        <p:txBody>
          <a:bodyPr>
            <a:normAutofit lnSpcReduction="10000"/>
          </a:bodyPr>
          <a:lstStyle/>
          <a:p>
            <a:pPr marL="0" indent="0" algn="just">
              <a:lnSpc>
                <a:spcPct val="100000"/>
              </a:lnSpc>
              <a:buNone/>
            </a:pPr>
            <a:r>
              <a:rPr lang="fr-FR" sz="2400" b="1" u="sng" dirty="0">
                <a:solidFill>
                  <a:srgbClr val="404040"/>
                </a:solidFill>
                <a:latin typeface="Inter"/>
              </a:rPr>
              <a:t>Évaluation Sectorielle</a:t>
            </a:r>
          </a:p>
          <a:p>
            <a:pPr marL="0" indent="0" algn="just">
              <a:lnSpc>
                <a:spcPct val="160000"/>
              </a:lnSpc>
              <a:buNone/>
            </a:pPr>
            <a:r>
              <a:rPr lang="fr-FR" sz="2400" dirty="0">
                <a:solidFill>
                  <a:srgbClr val="404040"/>
                </a:solidFill>
                <a:latin typeface="Inter"/>
              </a:rPr>
              <a:t>Outre la méthodologie de la BM, le Cabinet MNC a appliqué une approche basée sur le risque inhérent, permettant aux autorités de contrôle d’établir une matrice des risques pour orienter les contrôles LBC/FT.</a:t>
            </a:r>
          </a:p>
          <a:p>
            <a:pPr marL="0" indent="0" algn="just">
              <a:lnSpc>
                <a:spcPct val="160000"/>
              </a:lnSpc>
              <a:buNone/>
            </a:pPr>
            <a:r>
              <a:rPr lang="fr-FR" sz="2400" dirty="0">
                <a:solidFill>
                  <a:srgbClr val="404040"/>
                </a:solidFill>
                <a:latin typeface="Inter"/>
              </a:rPr>
              <a:t>Résultats du secteur : L’évaluation a révélé  une vulnérabilité </a:t>
            </a:r>
            <a:r>
              <a:rPr lang="fr-FR" sz="2400" b="1" dirty="0">
                <a:solidFill>
                  <a:srgbClr val="404040"/>
                </a:solidFill>
                <a:latin typeface="Inter"/>
              </a:rPr>
              <a:t>moyennement élevée (0,68)</a:t>
            </a:r>
            <a:r>
              <a:rPr lang="fr-FR" sz="2400" dirty="0">
                <a:solidFill>
                  <a:srgbClr val="404040"/>
                </a:solidFill>
                <a:latin typeface="Inter"/>
              </a:rPr>
              <a:t> au BC, sur une échelle de 0 à 1.</a:t>
            </a:r>
            <a:endParaRPr lang="fr-CI" sz="2400" dirty="0">
              <a:solidFill>
                <a:srgbClr val="404040"/>
              </a:solidFill>
              <a:latin typeface="Inter"/>
            </a:endParaRPr>
          </a:p>
        </p:txBody>
      </p:sp>
      <p:sp>
        <p:nvSpPr>
          <p:cNvPr id="6" name="Rectangle 5">
            <a:extLst>
              <a:ext uri="{FF2B5EF4-FFF2-40B4-BE49-F238E27FC236}">
                <a16:creationId xmlns:a16="http://schemas.microsoft.com/office/drawing/2014/main" id="{5D877C98-4540-E951-2527-D008A4F510BE}"/>
              </a:ext>
            </a:extLst>
          </p:cNvPr>
          <p:cNvSpPr/>
          <p:nvPr/>
        </p:nvSpPr>
        <p:spPr>
          <a:xfrm rot="21052856">
            <a:off x="10100061" y="-3540741"/>
            <a:ext cx="3219714" cy="4311222"/>
          </a:xfrm>
          <a:prstGeom prst="rect">
            <a:avLst/>
          </a:prstGeom>
          <a:solidFill>
            <a:schemeClr val="accent6">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fr-CI"/>
          </a:p>
        </p:txBody>
      </p:sp>
      <p:sp>
        <p:nvSpPr>
          <p:cNvPr id="7" name="Rectangle 6">
            <a:extLst>
              <a:ext uri="{FF2B5EF4-FFF2-40B4-BE49-F238E27FC236}">
                <a16:creationId xmlns:a16="http://schemas.microsoft.com/office/drawing/2014/main" id="{4DA8628D-CBDE-DC7A-806B-08614215FD8A}"/>
              </a:ext>
            </a:extLst>
          </p:cNvPr>
          <p:cNvSpPr/>
          <p:nvPr/>
        </p:nvSpPr>
        <p:spPr>
          <a:xfrm rot="21052856">
            <a:off x="10785716" y="-3055703"/>
            <a:ext cx="3219714" cy="4311222"/>
          </a:xfrm>
          <a:prstGeom prst="rect">
            <a:avLst/>
          </a:prstGeom>
          <a:solidFill>
            <a:schemeClr val="accent2">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fr-CI"/>
          </a:p>
        </p:txBody>
      </p:sp>
    </p:spTree>
    <p:extLst>
      <p:ext uri="{BB962C8B-B14F-4D97-AF65-F5344CB8AC3E}">
        <p14:creationId xmlns:p14="http://schemas.microsoft.com/office/powerpoint/2010/main" val="21790217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09FF0941-7CF1-6F4E-83CA-69DDB604E690}"/>
              </a:ext>
            </a:extLst>
          </p:cNvPr>
          <p:cNvSpPr/>
          <p:nvPr/>
        </p:nvSpPr>
        <p:spPr>
          <a:xfrm rot="2160045">
            <a:off x="-3182485" y="-655980"/>
            <a:ext cx="3219714" cy="4311222"/>
          </a:xfrm>
          <a:prstGeom prst="rect">
            <a:avLst/>
          </a:prstGeom>
          <a:solidFill>
            <a:schemeClr val="accent2">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fr-CI"/>
          </a:p>
        </p:txBody>
      </p:sp>
      <p:sp>
        <p:nvSpPr>
          <p:cNvPr id="4" name="Titre 3">
            <a:extLst>
              <a:ext uri="{FF2B5EF4-FFF2-40B4-BE49-F238E27FC236}">
                <a16:creationId xmlns:a16="http://schemas.microsoft.com/office/drawing/2014/main" id="{26F1FCE7-96A1-86E3-34E0-DD0F329A158E}"/>
              </a:ext>
            </a:extLst>
          </p:cNvPr>
          <p:cNvSpPr>
            <a:spLocks noGrp="1"/>
          </p:cNvSpPr>
          <p:nvPr>
            <p:ph type="title"/>
          </p:nvPr>
        </p:nvSpPr>
        <p:spPr>
          <a:xfrm>
            <a:off x="996821" y="102488"/>
            <a:ext cx="10515600" cy="791871"/>
          </a:xfrm>
        </p:spPr>
        <p:txBody>
          <a:bodyPr>
            <a:normAutofit fontScale="90000"/>
          </a:bodyPr>
          <a:lstStyle/>
          <a:p>
            <a:r>
              <a:rPr lang="fr-FR" sz="4000" kern="100" dirty="0">
                <a:effectLst/>
                <a:latin typeface="Calibri" panose="020F0502020204030204" pitchFamily="34" charset="0"/>
                <a:ea typeface="Calibri" panose="020F0502020204030204" pitchFamily="34" charset="0"/>
                <a:cs typeface="Calibri" panose="020F0502020204030204" pitchFamily="34" charset="0"/>
              </a:rPr>
              <a:t>Autres résultats d’Evaluation </a:t>
            </a:r>
            <a:r>
              <a:rPr lang="fr-FR" sz="4000" b="1" kern="100" dirty="0">
                <a:effectLst/>
                <a:latin typeface="Calibri" panose="020F0502020204030204" pitchFamily="34" charset="0"/>
                <a:ea typeface="Calibri" panose="020F0502020204030204" pitchFamily="34" charset="0"/>
                <a:cs typeface="Calibri" panose="020F0502020204030204" pitchFamily="34" charset="0"/>
              </a:rPr>
              <a:t>Evaluation Sectorielle </a:t>
            </a:r>
            <a:endParaRPr lang="fr-CI" sz="6600" dirty="0"/>
          </a:p>
        </p:txBody>
      </p:sp>
      <p:graphicFrame>
        <p:nvGraphicFramePr>
          <p:cNvPr id="6" name="Espace réservé du contenu 5">
            <a:extLst>
              <a:ext uri="{FF2B5EF4-FFF2-40B4-BE49-F238E27FC236}">
                <a16:creationId xmlns:a16="http://schemas.microsoft.com/office/drawing/2014/main" id="{4954003D-0107-6C98-30B0-A75B533F4B3C}"/>
              </a:ext>
            </a:extLst>
          </p:cNvPr>
          <p:cNvGraphicFramePr>
            <a:graphicFrameLocks noGrp="1"/>
          </p:cNvGraphicFramePr>
          <p:nvPr>
            <p:ph idx="1"/>
            <p:extLst>
              <p:ext uri="{D42A27DB-BD31-4B8C-83A1-F6EECF244321}">
                <p14:modId xmlns:p14="http://schemas.microsoft.com/office/powerpoint/2010/main" val="2487380304"/>
              </p:ext>
            </p:extLst>
          </p:nvPr>
        </p:nvGraphicFramePr>
        <p:xfrm>
          <a:off x="1138335" y="970384"/>
          <a:ext cx="9694506" cy="5785128"/>
        </p:xfrm>
        <a:graphic>
          <a:graphicData uri="http://schemas.openxmlformats.org/drawingml/2006/table">
            <a:tbl>
              <a:tblPr firstRow="1" firstCol="1" bandRow="1">
                <a:tableStyleId>{5C22544A-7EE6-4342-B048-85BDC9FD1C3A}</a:tableStyleId>
              </a:tblPr>
              <a:tblGrid>
                <a:gridCol w="2180782">
                  <a:extLst>
                    <a:ext uri="{9D8B030D-6E8A-4147-A177-3AD203B41FA5}">
                      <a16:colId xmlns:a16="http://schemas.microsoft.com/office/drawing/2014/main" val="2120939009"/>
                    </a:ext>
                  </a:extLst>
                </a:gridCol>
                <a:gridCol w="2370625">
                  <a:extLst>
                    <a:ext uri="{9D8B030D-6E8A-4147-A177-3AD203B41FA5}">
                      <a16:colId xmlns:a16="http://schemas.microsoft.com/office/drawing/2014/main" val="2002187210"/>
                    </a:ext>
                  </a:extLst>
                </a:gridCol>
                <a:gridCol w="5143099">
                  <a:extLst>
                    <a:ext uri="{9D8B030D-6E8A-4147-A177-3AD203B41FA5}">
                      <a16:colId xmlns:a16="http://schemas.microsoft.com/office/drawing/2014/main" val="2698609090"/>
                    </a:ext>
                  </a:extLst>
                </a:gridCol>
              </a:tblGrid>
              <a:tr h="363808">
                <a:tc>
                  <a:txBody>
                    <a:bodyPr/>
                    <a:lstStyle/>
                    <a:p>
                      <a:pPr algn="ctr">
                        <a:lnSpc>
                          <a:spcPct val="105000"/>
                        </a:lnSpc>
                        <a:spcAft>
                          <a:spcPts val="800"/>
                        </a:spcAft>
                      </a:pPr>
                      <a:r>
                        <a:rPr lang="fr-FR" sz="1400" kern="100">
                          <a:effectLst/>
                          <a:highlight>
                            <a:srgbClr val="4472C4"/>
                          </a:highlight>
                        </a:rPr>
                        <a:t>Secteurs</a:t>
                      </a:r>
                      <a:endParaRPr lang="fr-CI" sz="1100" kern="100">
                        <a:effectLst/>
                        <a:highlight>
                          <a:srgbClr val="4472C4"/>
                        </a:highlight>
                        <a:latin typeface="Calibri" panose="020F0502020204030204" pitchFamily="34" charset="0"/>
                        <a:ea typeface="Calibri" panose="020F0502020204030204" pitchFamily="34" charset="0"/>
                        <a:cs typeface="Arial" panose="020B0604020202020204" pitchFamily="34" charset="0"/>
                      </a:endParaRPr>
                    </a:p>
                  </a:txBody>
                  <a:tcPr marL="37632" marR="37632" marT="0" marB="0" anchor="ctr"/>
                </a:tc>
                <a:tc>
                  <a:txBody>
                    <a:bodyPr/>
                    <a:lstStyle/>
                    <a:p>
                      <a:pPr algn="ctr">
                        <a:lnSpc>
                          <a:spcPct val="105000"/>
                        </a:lnSpc>
                        <a:spcAft>
                          <a:spcPts val="800"/>
                        </a:spcAft>
                      </a:pPr>
                      <a:r>
                        <a:rPr lang="fr-FR" sz="1400" kern="100">
                          <a:effectLst/>
                          <a:highlight>
                            <a:srgbClr val="4472C4"/>
                          </a:highlight>
                        </a:rPr>
                        <a:t>Niveau de vulnérabilité inhérente (BC/FT)</a:t>
                      </a:r>
                      <a:endParaRPr lang="fr-CI" sz="1100" kern="100">
                        <a:effectLst/>
                        <a:highlight>
                          <a:srgbClr val="4472C4"/>
                        </a:highlight>
                        <a:latin typeface="Calibri" panose="020F0502020204030204" pitchFamily="34" charset="0"/>
                        <a:ea typeface="Calibri" panose="020F0502020204030204" pitchFamily="34" charset="0"/>
                        <a:cs typeface="Arial" panose="020B0604020202020204" pitchFamily="34" charset="0"/>
                      </a:endParaRPr>
                    </a:p>
                  </a:txBody>
                  <a:tcPr marL="37632" marR="37632" marT="0" marB="0" anchor="ctr"/>
                </a:tc>
                <a:tc>
                  <a:txBody>
                    <a:bodyPr/>
                    <a:lstStyle/>
                    <a:p>
                      <a:pPr algn="ctr">
                        <a:lnSpc>
                          <a:spcPct val="105000"/>
                        </a:lnSpc>
                        <a:spcAft>
                          <a:spcPts val="800"/>
                        </a:spcAft>
                      </a:pPr>
                      <a:r>
                        <a:rPr lang="fr-FR" sz="1400" kern="100">
                          <a:effectLst/>
                          <a:highlight>
                            <a:srgbClr val="4472C4"/>
                          </a:highlight>
                        </a:rPr>
                        <a:t>Observations</a:t>
                      </a:r>
                      <a:endParaRPr lang="fr-CI" sz="1100" kern="100">
                        <a:effectLst/>
                        <a:highlight>
                          <a:srgbClr val="4472C4"/>
                        </a:highlight>
                        <a:latin typeface="Calibri" panose="020F0502020204030204" pitchFamily="34" charset="0"/>
                        <a:ea typeface="Calibri" panose="020F0502020204030204" pitchFamily="34" charset="0"/>
                        <a:cs typeface="Arial" panose="020B0604020202020204" pitchFamily="34" charset="0"/>
                      </a:endParaRPr>
                    </a:p>
                  </a:txBody>
                  <a:tcPr marL="37632" marR="37632" marT="0" marB="0" anchor="ctr"/>
                </a:tc>
                <a:extLst>
                  <a:ext uri="{0D108BD9-81ED-4DB2-BD59-A6C34878D82A}">
                    <a16:rowId xmlns:a16="http://schemas.microsoft.com/office/drawing/2014/main" val="3217555719"/>
                  </a:ext>
                </a:extLst>
              </a:tr>
              <a:tr h="598239">
                <a:tc>
                  <a:txBody>
                    <a:bodyPr/>
                    <a:lstStyle/>
                    <a:p>
                      <a:pPr algn="just">
                        <a:lnSpc>
                          <a:spcPct val="105000"/>
                        </a:lnSpc>
                        <a:spcAft>
                          <a:spcPts val="800"/>
                        </a:spcAft>
                      </a:pPr>
                      <a:r>
                        <a:rPr lang="fr-FR" sz="1400" kern="100" dirty="0">
                          <a:solidFill>
                            <a:schemeClr val="tx1"/>
                          </a:solidFill>
                          <a:effectLst/>
                        </a:rPr>
                        <a:t>Agents d’Affaires</a:t>
                      </a:r>
                      <a:endParaRPr lang="fr-CI" sz="1100" kern="1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37632" marR="37632" marT="0" marB="0" anchor="ctr"/>
                </a:tc>
                <a:tc>
                  <a:txBody>
                    <a:bodyPr/>
                    <a:lstStyle/>
                    <a:p>
                      <a:pPr algn="ctr">
                        <a:lnSpc>
                          <a:spcPct val="105000"/>
                        </a:lnSpc>
                        <a:spcAft>
                          <a:spcPts val="800"/>
                        </a:spcAft>
                      </a:pPr>
                      <a:r>
                        <a:rPr lang="fr-FR" sz="1400" kern="100">
                          <a:solidFill>
                            <a:schemeClr val="tx1"/>
                          </a:solidFill>
                          <a:effectLst/>
                        </a:rPr>
                        <a:t>Élevé</a:t>
                      </a:r>
                      <a:endParaRPr lang="fr-CI" sz="1100" kern="1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37632" marR="37632" marT="0" marB="0" anchor="ctr"/>
                </a:tc>
                <a:tc>
                  <a:txBody>
                    <a:bodyPr/>
                    <a:lstStyle/>
                    <a:p>
                      <a:pPr marL="342900" lvl="0" indent="-342900" algn="just" fontAlgn="base">
                        <a:lnSpc>
                          <a:spcPct val="105000"/>
                        </a:lnSpc>
                        <a:spcAft>
                          <a:spcPts val="800"/>
                        </a:spcAft>
                        <a:buClr>
                          <a:srgbClr val="000000"/>
                        </a:buClr>
                        <a:buSzPts val="1200"/>
                        <a:buFont typeface="Symbol" panose="05050102010706020507" pitchFamily="18" charset="2"/>
                        <a:buChar char="-"/>
                      </a:pPr>
                      <a:r>
                        <a:rPr lang="fr-FR" sz="1400" u="none" strike="noStrike" kern="100">
                          <a:solidFill>
                            <a:schemeClr val="tx1"/>
                          </a:solidFill>
                          <a:effectLst/>
                          <a:uFill>
                            <a:solidFill>
                              <a:srgbClr val="000000"/>
                            </a:solidFill>
                          </a:uFill>
                        </a:rPr>
                        <a:t>Transactions importantes ;</a:t>
                      </a:r>
                      <a:endParaRPr lang="fr-CI" sz="1100" u="none" strike="noStrike" kern="100">
                        <a:solidFill>
                          <a:schemeClr val="tx1"/>
                        </a:solidFill>
                        <a:effectLst/>
                        <a:uFill>
                          <a:solidFill>
                            <a:srgbClr val="000000"/>
                          </a:solidFill>
                        </a:uFill>
                      </a:endParaRPr>
                    </a:p>
                    <a:p>
                      <a:pPr marL="342900" lvl="0" indent="-342900" algn="just" fontAlgn="base">
                        <a:lnSpc>
                          <a:spcPct val="105000"/>
                        </a:lnSpc>
                        <a:spcAft>
                          <a:spcPts val="800"/>
                        </a:spcAft>
                        <a:buClr>
                          <a:srgbClr val="000000"/>
                        </a:buClr>
                        <a:buSzPts val="1200"/>
                        <a:buFont typeface="Symbol" panose="05050102010706020507" pitchFamily="18" charset="2"/>
                        <a:buChar char="-"/>
                      </a:pPr>
                      <a:r>
                        <a:rPr lang="fr-FR" sz="1400" u="none" strike="noStrike" kern="100">
                          <a:solidFill>
                            <a:schemeClr val="tx1"/>
                          </a:solidFill>
                          <a:effectLst/>
                          <a:uFill>
                            <a:solidFill>
                              <a:srgbClr val="000000"/>
                            </a:solidFill>
                          </a:uFill>
                        </a:rPr>
                        <a:t>diversité des clients à risque ;</a:t>
                      </a:r>
                      <a:endParaRPr lang="fr-CI" sz="1100" u="none" strike="noStrike" kern="100">
                        <a:solidFill>
                          <a:schemeClr val="tx1"/>
                        </a:solidFill>
                        <a:effectLst/>
                        <a:uFill>
                          <a:solidFill>
                            <a:srgbClr val="000000"/>
                          </a:solidFill>
                        </a:uFill>
                      </a:endParaRPr>
                    </a:p>
                    <a:p>
                      <a:pPr marL="342900" lvl="0" indent="-342900" algn="just" fontAlgn="base">
                        <a:lnSpc>
                          <a:spcPct val="105000"/>
                        </a:lnSpc>
                        <a:spcAft>
                          <a:spcPts val="800"/>
                        </a:spcAft>
                        <a:buClr>
                          <a:srgbClr val="000000"/>
                        </a:buClr>
                        <a:buSzPts val="1200"/>
                        <a:buFont typeface="Symbol" panose="05050102010706020507" pitchFamily="18" charset="2"/>
                        <a:buChar char="-"/>
                      </a:pPr>
                      <a:r>
                        <a:rPr lang="fr-FR" sz="1400" u="none" strike="noStrike" kern="100">
                          <a:solidFill>
                            <a:schemeClr val="tx1"/>
                          </a:solidFill>
                          <a:effectLst/>
                          <a:uFill>
                            <a:solidFill>
                              <a:srgbClr val="000000"/>
                            </a:solidFill>
                          </a:uFill>
                        </a:rPr>
                        <a:t>difficulté d’identification des bénéficiaires effectifs.</a:t>
                      </a:r>
                      <a:endParaRPr lang="fr-CI" sz="1100" u="none" strike="noStrike" kern="100">
                        <a:solidFill>
                          <a:schemeClr val="tx1"/>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37632" marR="37632" marT="0" marB="0"/>
                </a:tc>
                <a:extLst>
                  <a:ext uri="{0D108BD9-81ED-4DB2-BD59-A6C34878D82A}">
                    <a16:rowId xmlns:a16="http://schemas.microsoft.com/office/drawing/2014/main" val="3491498179"/>
                  </a:ext>
                </a:extLst>
              </a:tr>
              <a:tr h="475309">
                <a:tc>
                  <a:txBody>
                    <a:bodyPr/>
                    <a:lstStyle/>
                    <a:p>
                      <a:pPr algn="just">
                        <a:lnSpc>
                          <a:spcPct val="105000"/>
                        </a:lnSpc>
                        <a:spcAft>
                          <a:spcPts val="800"/>
                        </a:spcAft>
                      </a:pPr>
                      <a:r>
                        <a:rPr lang="fr-FR" sz="1400" kern="100" dirty="0">
                          <a:solidFill>
                            <a:schemeClr val="tx1"/>
                          </a:solidFill>
                          <a:effectLst/>
                        </a:rPr>
                        <a:t>Agents et Promoteurs Immobiliers</a:t>
                      </a:r>
                      <a:endParaRPr lang="fr-CI" sz="1100" kern="1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37632" marR="37632" marT="0" marB="0" anchor="ctr"/>
                </a:tc>
                <a:tc>
                  <a:txBody>
                    <a:bodyPr/>
                    <a:lstStyle/>
                    <a:p>
                      <a:pPr algn="ctr">
                        <a:lnSpc>
                          <a:spcPct val="105000"/>
                        </a:lnSpc>
                        <a:spcAft>
                          <a:spcPts val="800"/>
                        </a:spcAft>
                      </a:pPr>
                      <a:r>
                        <a:rPr lang="fr-FR" sz="1400" kern="100">
                          <a:solidFill>
                            <a:schemeClr val="tx1"/>
                          </a:solidFill>
                          <a:effectLst/>
                        </a:rPr>
                        <a:t>Élevé</a:t>
                      </a:r>
                      <a:endParaRPr lang="fr-CI" sz="1100" kern="1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37632" marR="37632" marT="0" marB="0" anchor="ctr"/>
                </a:tc>
                <a:tc>
                  <a:txBody>
                    <a:bodyPr/>
                    <a:lstStyle/>
                    <a:p>
                      <a:pPr marL="342900" lvl="0" indent="-342900" algn="just" fontAlgn="base">
                        <a:lnSpc>
                          <a:spcPct val="105000"/>
                        </a:lnSpc>
                        <a:spcAft>
                          <a:spcPts val="800"/>
                        </a:spcAft>
                        <a:buClr>
                          <a:srgbClr val="000000"/>
                        </a:buClr>
                        <a:buSzPts val="1200"/>
                        <a:buFont typeface="Symbol" panose="05050102010706020507" pitchFamily="18" charset="2"/>
                        <a:buChar char="-"/>
                      </a:pPr>
                      <a:r>
                        <a:rPr lang="fr-FR" sz="1400" u="none" strike="noStrike" kern="100">
                          <a:solidFill>
                            <a:schemeClr val="tx1"/>
                          </a:solidFill>
                          <a:effectLst/>
                          <a:uFill>
                            <a:solidFill>
                              <a:srgbClr val="000000"/>
                            </a:solidFill>
                          </a:uFill>
                        </a:rPr>
                        <a:t>Grande proportion d’acteurs informels ;</a:t>
                      </a:r>
                      <a:endParaRPr lang="fr-CI" sz="1100" u="none" strike="noStrike" kern="100">
                        <a:solidFill>
                          <a:schemeClr val="tx1"/>
                        </a:solidFill>
                        <a:effectLst/>
                        <a:uFill>
                          <a:solidFill>
                            <a:srgbClr val="000000"/>
                          </a:solidFill>
                        </a:uFill>
                      </a:endParaRPr>
                    </a:p>
                    <a:p>
                      <a:pPr marL="342900" lvl="0" indent="-342900" algn="just" fontAlgn="base">
                        <a:lnSpc>
                          <a:spcPct val="105000"/>
                        </a:lnSpc>
                        <a:spcAft>
                          <a:spcPts val="800"/>
                        </a:spcAft>
                        <a:buClr>
                          <a:srgbClr val="000000"/>
                        </a:buClr>
                        <a:buSzPts val="1200"/>
                        <a:buFont typeface="Symbol" panose="05050102010706020507" pitchFamily="18" charset="2"/>
                        <a:buChar char="-"/>
                      </a:pPr>
                      <a:r>
                        <a:rPr lang="fr-FR" sz="1400" u="none" strike="noStrike" kern="100">
                          <a:solidFill>
                            <a:schemeClr val="tx1"/>
                          </a:solidFill>
                          <a:effectLst/>
                          <a:uFill>
                            <a:solidFill>
                              <a:srgbClr val="000000"/>
                            </a:solidFill>
                          </a:uFill>
                        </a:rPr>
                        <a:t>interactions avec des secteurs exposés ;</a:t>
                      </a:r>
                      <a:endParaRPr lang="fr-CI" sz="1100" u="none" strike="noStrike" kern="100">
                        <a:solidFill>
                          <a:schemeClr val="tx1"/>
                        </a:solidFill>
                        <a:effectLst/>
                        <a:uFill>
                          <a:solidFill>
                            <a:srgbClr val="000000"/>
                          </a:solidFill>
                        </a:uFill>
                      </a:endParaRPr>
                    </a:p>
                    <a:p>
                      <a:pPr marL="342900" lvl="0" indent="-342900" algn="just" fontAlgn="base">
                        <a:lnSpc>
                          <a:spcPct val="105000"/>
                        </a:lnSpc>
                        <a:spcAft>
                          <a:spcPts val="800"/>
                        </a:spcAft>
                        <a:buClr>
                          <a:srgbClr val="000000"/>
                        </a:buClr>
                        <a:buSzPts val="1200"/>
                        <a:buFont typeface="Symbol" panose="05050102010706020507" pitchFamily="18" charset="2"/>
                        <a:buChar char="-"/>
                      </a:pPr>
                      <a:r>
                        <a:rPr lang="fr-FR" sz="1400" u="none" strike="noStrike" kern="100">
                          <a:solidFill>
                            <a:schemeClr val="tx1"/>
                          </a:solidFill>
                          <a:effectLst/>
                          <a:uFill>
                            <a:solidFill>
                              <a:srgbClr val="000000"/>
                            </a:solidFill>
                          </a:uFill>
                        </a:rPr>
                        <a:t>forte utilisation d’espèces.</a:t>
                      </a:r>
                      <a:endParaRPr lang="fr-CI" sz="1100" u="none" strike="noStrike" kern="100">
                        <a:solidFill>
                          <a:schemeClr val="tx1"/>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37632" marR="37632" marT="0" marB="0"/>
                </a:tc>
                <a:extLst>
                  <a:ext uri="{0D108BD9-81ED-4DB2-BD59-A6C34878D82A}">
                    <a16:rowId xmlns:a16="http://schemas.microsoft.com/office/drawing/2014/main" val="1099961684"/>
                  </a:ext>
                </a:extLst>
              </a:tr>
              <a:tr h="475309">
                <a:tc>
                  <a:txBody>
                    <a:bodyPr/>
                    <a:lstStyle/>
                    <a:p>
                      <a:pPr algn="just">
                        <a:lnSpc>
                          <a:spcPct val="105000"/>
                        </a:lnSpc>
                        <a:spcAft>
                          <a:spcPts val="800"/>
                        </a:spcAft>
                      </a:pPr>
                      <a:r>
                        <a:rPr lang="fr-FR" sz="1400" kern="100" dirty="0">
                          <a:solidFill>
                            <a:schemeClr val="tx1"/>
                          </a:solidFill>
                          <a:effectLst/>
                        </a:rPr>
                        <a:t>Mandataires Judiciaires</a:t>
                      </a:r>
                      <a:endParaRPr lang="fr-CI" sz="1100" kern="1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37632" marR="37632" marT="0" marB="0" anchor="ctr"/>
                </a:tc>
                <a:tc>
                  <a:txBody>
                    <a:bodyPr/>
                    <a:lstStyle/>
                    <a:p>
                      <a:pPr algn="ctr">
                        <a:lnSpc>
                          <a:spcPct val="105000"/>
                        </a:lnSpc>
                        <a:spcAft>
                          <a:spcPts val="800"/>
                        </a:spcAft>
                      </a:pPr>
                      <a:r>
                        <a:rPr lang="fr-FR" sz="1400" kern="100" dirty="0">
                          <a:solidFill>
                            <a:schemeClr val="tx1"/>
                          </a:solidFill>
                          <a:effectLst/>
                        </a:rPr>
                        <a:t>Moyen</a:t>
                      </a:r>
                      <a:endParaRPr lang="fr-CI" sz="1100" kern="1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37632" marR="37632" marT="0" marB="0" anchor="ctr"/>
                </a:tc>
                <a:tc>
                  <a:txBody>
                    <a:bodyPr/>
                    <a:lstStyle/>
                    <a:p>
                      <a:pPr marL="342900" lvl="0" indent="-342900" algn="just" fontAlgn="base">
                        <a:lnSpc>
                          <a:spcPct val="105000"/>
                        </a:lnSpc>
                        <a:spcAft>
                          <a:spcPts val="800"/>
                        </a:spcAft>
                        <a:buClr>
                          <a:srgbClr val="000000"/>
                        </a:buClr>
                        <a:buSzPts val="1200"/>
                        <a:buFont typeface="Symbol" panose="05050102010706020507" pitchFamily="18" charset="2"/>
                        <a:buChar char="-"/>
                      </a:pPr>
                      <a:r>
                        <a:rPr lang="fr-FR" sz="1400" u="none" strike="noStrike" kern="100">
                          <a:solidFill>
                            <a:schemeClr val="tx1"/>
                          </a:solidFill>
                          <a:effectLst/>
                          <a:uFill>
                            <a:solidFill>
                              <a:srgbClr val="000000"/>
                            </a:solidFill>
                          </a:uFill>
                        </a:rPr>
                        <a:t>Structure simple ;</a:t>
                      </a:r>
                      <a:endParaRPr lang="fr-CI" sz="1100" u="none" strike="noStrike" kern="100">
                        <a:solidFill>
                          <a:schemeClr val="tx1"/>
                        </a:solidFill>
                        <a:effectLst/>
                        <a:uFill>
                          <a:solidFill>
                            <a:srgbClr val="000000"/>
                          </a:solidFill>
                        </a:uFill>
                      </a:endParaRPr>
                    </a:p>
                    <a:p>
                      <a:pPr marL="342900" lvl="0" indent="-342900" algn="just" fontAlgn="base">
                        <a:lnSpc>
                          <a:spcPct val="105000"/>
                        </a:lnSpc>
                        <a:spcAft>
                          <a:spcPts val="800"/>
                        </a:spcAft>
                        <a:buClr>
                          <a:srgbClr val="000000"/>
                        </a:buClr>
                        <a:buSzPts val="1200"/>
                        <a:buFont typeface="Symbol" panose="05050102010706020507" pitchFamily="18" charset="2"/>
                        <a:buChar char="-"/>
                      </a:pPr>
                      <a:r>
                        <a:rPr lang="fr-FR" sz="1400" u="none" strike="noStrike" kern="100">
                          <a:solidFill>
                            <a:schemeClr val="tx1"/>
                          </a:solidFill>
                          <a:effectLst/>
                          <a:uFill>
                            <a:solidFill>
                              <a:srgbClr val="000000"/>
                            </a:solidFill>
                          </a:uFill>
                        </a:rPr>
                        <a:t>taille réduite ;</a:t>
                      </a:r>
                      <a:endParaRPr lang="fr-CI" sz="1100" u="none" strike="noStrike" kern="100">
                        <a:solidFill>
                          <a:schemeClr val="tx1"/>
                        </a:solidFill>
                        <a:effectLst/>
                        <a:uFill>
                          <a:solidFill>
                            <a:srgbClr val="000000"/>
                          </a:solidFill>
                        </a:uFill>
                      </a:endParaRPr>
                    </a:p>
                    <a:p>
                      <a:pPr marL="342900" lvl="0" indent="-342900" algn="just" fontAlgn="base">
                        <a:lnSpc>
                          <a:spcPct val="105000"/>
                        </a:lnSpc>
                        <a:spcAft>
                          <a:spcPts val="800"/>
                        </a:spcAft>
                        <a:buClr>
                          <a:srgbClr val="000000"/>
                        </a:buClr>
                        <a:buSzPts val="1200"/>
                        <a:buFont typeface="Symbol" panose="05050102010706020507" pitchFamily="18" charset="2"/>
                        <a:buChar char="-"/>
                      </a:pPr>
                      <a:r>
                        <a:rPr lang="fr-FR" sz="1400" u="none" strike="noStrike" kern="100">
                          <a:solidFill>
                            <a:schemeClr val="tx1"/>
                          </a:solidFill>
                          <a:effectLst/>
                          <a:uFill>
                            <a:solidFill>
                              <a:srgbClr val="000000"/>
                            </a:solidFill>
                          </a:uFill>
                        </a:rPr>
                        <a:t>peu de produits et services vulnérables.</a:t>
                      </a:r>
                      <a:endParaRPr lang="fr-CI" sz="1100" u="none" strike="noStrike" kern="100">
                        <a:solidFill>
                          <a:schemeClr val="tx1"/>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37632" marR="37632" marT="0" marB="0"/>
                </a:tc>
                <a:extLst>
                  <a:ext uri="{0D108BD9-81ED-4DB2-BD59-A6C34878D82A}">
                    <a16:rowId xmlns:a16="http://schemas.microsoft.com/office/drawing/2014/main" val="3713304540"/>
                  </a:ext>
                </a:extLst>
              </a:tr>
              <a:tr h="609668">
                <a:tc>
                  <a:txBody>
                    <a:bodyPr/>
                    <a:lstStyle/>
                    <a:p>
                      <a:pPr algn="just">
                        <a:lnSpc>
                          <a:spcPct val="105000"/>
                        </a:lnSpc>
                        <a:spcAft>
                          <a:spcPts val="800"/>
                        </a:spcAft>
                      </a:pPr>
                      <a:r>
                        <a:rPr lang="fr-FR" sz="1400" kern="100">
                          <a:solidFill>
                            <a:schemeClr val="tx1"/>
                          </a:solidFill>
                          <a:effectLst/>
                        </a:rPr>
                        <a:t>Organismes à But Non Lucratif (OBNL) exclusivement en matière de FT</a:t>
                      </a:r>
                      <a:endParaRPr lang="fr-CI" sz="1100" kern="1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37632" marR="37632" marT="0" marB="0" anchor="ctr"/>
                </a:tc>
                <a:tc>
                  <a:txBody>
                    <a:bodyPr/>
                    <a:lstStyle/>
                    <a:p>
                      <a:pPr algn="ctr">
                        <a:lnSpc>
                          <a:spcPct val="105000"/>
                        </a:lnSpc>
                        <a:spcAft>
                          <a:spcPts val="800"/>
                        </a:spcAft>
                      </a:pPr>
                      <a:r>
                        <a:rPr lang="fr-FR" sz="1400" kern="100" dirty="0">
                          <a:solidFill>
                            <a:schemeClr val="tx1"/>
                          </a:solidFill>
                          <a:effectLst/>
                        </a:rPr>
                        <a:t>Bas à Inexistant</a:t>
                      </a:r>
                      <a:endParaRPr lang="fr-CI" sz="1100" kern="1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37632" marR="37632" marT="0" marB="0" anchor="ctr"/>
                </a:tc>
                <a:tc>
                  <a:txBody>
                    <a:bodyPr/>
                    <a:lstStyle/>
                    <a:p>
                      <a:pPr marL="342900" lvl="0" indent="-342900" algn="just" fontAlgn="base">
                        <a:lnSpc>
                          <a:spcPct val="105000"/>
                        </a:lnSpc>
                        <a:spcAft>
                          <a:spcPts val="800"/>
                        </a:spcAft>
                        <a:buClr>
                          <a:srgbClr val="000000"/>
                        </a:buClr>
                        <a:buSzPts val="1200"/>
                        <a:buFont typeface="Symbol" panose="05050102010706020507" pitchFamily="18" charset="2"/>
                        <a:buChar char="-"/>
                      </a:pPr>
                      <a:r>
                        <a:rPr lang="fr-FR" sz="1400" u="none" strike="noStrike" kern="100" dirty="0">
                          <a:solidFill>
                            <a:schemeClr val="tx1"/>
                          </a:solidFill>
                          <a:effectLst/>
                          <a:uFill>
                            <a:solidFill>
                              <a:srgbClr val="000000"/>
                            </a:solidFill>
                          </a:uFill>
                        </a:rPr>
                        <a:t>Risque faible voire inexistant en fonction du type d’OBNL ;</a:t>
                      </a:r>
                      <a:endParaRPr lang="fr-CI" sz="1100" u="none" strike="noStrike" kern="100" dirty="0">
                        <a:solidFill>
                          <a:schemeClr val="tx1"/>
                        </a:solidFill>
                        <a:effectLst/>
                        <a:uFill>
                          <a:solidFill>
                            <a:srgbClr val="000000"/>
                          </a:solidFill>
                        </a:uFill>
                      </a:endParaRPr>
                    </a:p>
                    <a:p>
                      <a:pPr marL="342900" lvl="0" indent="-342900" algn="just" fontAlgn="base">
                        <a:lnSpc>
                          <a:spcPct val="105000"/>
                        </a:lnSpc>
                        <a:spcAft>
                          <a:spcPts val="800"/>
                        </a:spcAft>
                        <a:buClr>
                          <a:srgbClr val="000000"/>
                        </a:buClr>
                        <a:buSzPts val="1200"/>
                        <a:buFont typeface="Symbol" panose="05050102010706020507" pitchFamily="18" charset="2"/>
                        <a:buChar char="-"/>
                      </a:pPr>
                      <a:r>
                        <a:rPr lang="fr-FR" sz="1400" u="none" strike="noStrike" kern="100" dirty="0">
                          <a:solidFill>
                            <a:schemeClr val="tx1"/>
                          </a:solidFill>
                          <a:effectLst/>
                          <a:uFill>
                            <a:solidFill>
                              <a:srgbClr val="000000"/>
                            </a:solidFill>
                          </a:uFill>
                        </a:rPr>
                        <a:t>en lien avec la conformité aux normes du GAFI.</a:t>
                      </a:r>
                      <a:endParaRPr lang="fr-CI" sz="1100" u="none" strike="noStrike" kern="100" dirty="0">
                        <a:solidFill>
                          <a:schemeClr val="tx1"/>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37632" marR="37632" marT="0" marB="0"/>
                </a:tc>
                <a:extLst>
                  <a:ext uri="{0D108BD9-81ED-4DB2-BD59-A6C34878D82A}">
                    <a16:rowId xmlns:a16="http://schemas.microsoft.com/office/drawing/2014/main" val="3118080906"/>
                  </a:ext>
                </a:extLst>
              </a:tr>
              <a:tr h="486738">
                <a:tc>
                  <a:txBody>
                    <a:bodyPr/>
                    <a:lstStyle/>
                    <a:p>
                      <a:pPr algn="just">
                        <a:lnSpc>
                          <a:spcPct val="105000"/>
                        </a:lnSpc>
                        <a:spcAft>
                          <a:spcPts val="800"/>
                        </a:spcAft>
                      </a:pPr>
                      <a:r>
                        <a:rPr lang="fr-FR" sz="1400" kern="100">
                          <a:solidFill>
                            <a:schemeClr val="tx1"/>
                          </a:solidFill>
                          <a:effectLst/>
                        </a:rPr>
                        <a:t>Personnes Morales (SARL, SCI, Sociétés coopératives)</a:t>
                      </a:r>
                      <a:endParaRPr lang="fr-CI" sz="1100" kern="1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37632" marR="37632" marT="0" marB="0" anchor="ctr"/>
                </a:tc>
                <a:tc>
                  <a:txBody>
                    <a:bodyPr/>
                    <a:lstStyle/>
                    <a:p>
                      <a:pPr algn="ctr">
                        <a:lnSpc>
                          <a:spcPct val="105000"/>
                        </a:lnSpc>
                        <a:spcAft>
                          <a:spcPts val="800"/>
                        </a:spcAft>
                      </a:pPr>
                      <a:r>
                        <a:rPr lang="fr-FR" sz="1400" kern="100" dirty="0">
                          <a:solidFill>
                            <a:schemeClr val="tx1"/>
                          </a:solidFill>
                          <a:effectLst/>
                        </a:rPr>
                        <a:t>Élevé</a:t>
                      </a:r>
                      <a:endParaRPr lang="fr-CI" sz="1100" kern="1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37632" marR="37632" marT="0" marB="0" anchor="ctr"/>
                </a:tc>
                <a:tc>
                  <a:txBody>
                    <a:bodyPr/>
                    <a:lstStyle/>
                    <a:p>
                      <a:pPr marL="342900" lvl="0" indent="-342900" algn="just" fontAlgn="base">
                        <a:lnSpc>
                          <a:spcPct val="105000"/>
                        </a:lnSpc>
                        <a:spcAft>
                          <a:spcPts val="800"/>
                        </a:spcAft>
                        <a:buClr>
                          <a:srgbClr val="000000"/>
                        </a:buClr>
                        <a:buSzPts val="1200"/>
                        <a:buFont typeface="Symbol" panose="05050102010706020507" pitchFamily="18" charset="2"/>
                        <a:buChar char="-"/>
                      </a:pPr>
                      <a:r>
                        <a:rPr lang="fr-FR" sz="1400" u="none" strike="noStrike" kern="100">
                          <a:solidFill>
                            <a:schemeClr val="tx1"/>
                          </a:solidFill>
                          <a:effectLst/>
                          <a:uFill>
                            <a:solidFill>
                              <a:srgbClr val="000000"/>
                            </a:solidFill>
                          </a:uFill>
                        </a:rPr>
                        <a:t>Secteurs particulièrement exposés aux risques de BC.</a:t>
                      </a:r>
                      <a:endParaRPr lang="fr-CI" sz="1100" u="none" strike="noStrike" kern="100">
                        <a:solidFill>
                          <a:schemeClr val="tx1"/>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37632" marR="37632" marT="0" marB="0"/>
                </a:tc>
                <a:extLst>
                  <a:ext uri="{0D108BD9-81ED-4DB2-BD59-A6C34878D82A}">
                    <a16:rowId xmlns:a16="http://schemas.microsoft.com/office/drawing/2014/main" val="3674942665"/>
                  </a:ext>
                </a:extLst>
              </a:tr>
              <a:tr h="855528">
                <a:tc>
                  <a:txBody>
                    <a:bodyPr/>
                    <a:lstStyle/>
                    <a:p>
                      <a:pPr algn="just">
                        <a:lnSpc>
                          <a:spcPct val="105000"/>
                        </a:lnSpc>
                        <a:spcAft>
                          <a:spcPts val="800"/>
                        </a:spcAft>
                      </a:pPr>
                      <a:r>
                        <a:rPr lang="fr-FR" sz="1400" kern="100">
                          <a:solidFill>
                            <a:schemeClr val="tx1"/>
                          </a:solidFill>
                          <a:effectLst/>
                        </a:rPr>
                        <a:t>Personnes Morales (SA, SAS, Associations, Fondations, Succursales, Bureaux de représentation)</a:t>
                      </a:r>
                      <a:endParaRPr lang="fr-CI" sz="1100" kern="1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37632" marR="37632" marT="0" marB="0" anchor="ctr"/>
                </a:tc>
                <a:tc>
                  <a:txBody>
                    <a:bodyPr/>
                    <a:lstStyle/>
                    <a:p>
                      <a:pPr algn="ctr">
                        <a:lnSpc>
                          <a:spcPct val="105000"/>
                        </a:lnSpc>
                        <a:spcAft>
                          <a:spcPts val="800"/>
                        </a:spcAft>
                      </a:pPr>
                      <a:r>
                        <a:rPr lang="fr-FR" sz="1400" kern="100" dirty="0">
                          <a:solidFill>
                            <a:schemeClr val="tx1"/>
                          </a:solidFill>
                          <a:effectLst/>
                        </a:rPr>
                        <a:t>Moyen</a:t>
                      </a:r>
                      <a:endParaRPr lang="fr-CI" sz="1100" kern="1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37632" marR="37632" marT="0" marB="0" anchor="ctr"/>
                </a:tc>
                <a:tc>
                  <a:txBody>
                    <a:bodyPr/>
                    <a:lstStyle/>
                    <a:p>
                      <a:pPr marL="342900" lvl="0" indent="-342900" algn="just" fontAlgn="base">
                        <a:lnSpc>
                          <a:spcPct val="105000"/>
                        </a:lnSpc>
                        <a:spcAft>
                          <a:spcPts val="800"/>
                        </a:spcAft>
                        <a:buClr>
                          <a:srgbClr val="000000"/>
                        </a:buClr>
                        <a:buSzPts val="1200"/>
                        <a:buFont typeface="Symbol" panose="05050102010706020507" pitchFamily="18" charset="2"/>
                        <a:buChar char="-"/>
                      </a:pPr>
                      <a:r>
                        <a:rPr lang="fr-FR" sz="1400" u="none" strike="noStrike" kern="100" dirty="0">
                          <a:solidFill>
                            <a:schemeClr val="tx1"/>
                          </a:solidFill>
                          <a:effectLst/>
                          <a:uFill>
                            <a:solidFill>
                              <a:srgbClr val="000000"/>
                            </a:solidFill>
                          </a:uFill>
                        </a:rPr>
                        <a:t>Risque modéré ;</a:t>
                      </a:r>
                      <a:endParaRPr lang="fr-CI" sz="1100" u="none" strike="noStrike" kern="100" dirty="0">
                        <a:solidFill>
                          <a:schemeClr val="tx1"/>
                        </a:solidFill>
                        <a:effectLst/>
                        <a:uFill>
                          <a:solidFill>
                            <a:srgbClr val="000000"/>
                          </a:solidFill>
                        </a:uFill>
                      </a:endParaRPr>
                    </a:p>
                    <a:p>
                      <a:pPr marL="342900" lvl="0" indent="-342900" algn="just" fontAlgn="base">
                        <a:lnSpc>
                          <a:spcPct val="105000"/>
                        </a:lnSpc>
                        <a:spcAft>
                          <a:spcPts val="800"/>
                        </a:spcAft>
                        <a:buClr>
                          <a:srgbClr val="000000"/>
                        </a:buClr>
                        <a:buSzPts val="1200"/>
                        <a:buFont typeface="Symbol" panose="05050102010706020507" pitchFamily="18" charset="2"/>
                        <a:buChar char="-"/>
                      </a:pPr>
                      <a:r>
                        <a:rPr lang="fr-FR" sz="1400" u="none" strike="noStrike" kern="100" dirty="0">
                          <a:solidFill>
                            <a:schemeClr val="tx1"/>
                          </a:solidFill>
                          <a:effectLst/>
                          <a:uFill>
                            <a:solidFill>
                              <a:srgbClr val="000000"/>
                            </a:solidFill>
                          </a:uFill>
                        </a:rPr>
                        <a:t>nécessite une vigilance accrue sur certaines entités.</a:t>
                      </a:r>
                      <a:endParaRPr lang="fr-CI" sz="1100" u="none" strike="noStrike" kern="100" dirty="0">
                        <a:solidFill>
                          <a:schemeClr val="tx1"/>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37632" marR="37632" marT="0" marB="0"/>
                </a:tc>
                <a:extLst>
                  <a:ext uri="{0D108BD9-81ED-4DB2-BD59-A6C34878D82A}">
                    <a16:rowId xmlns:a16="http://schemas.microsoft.com/office/drawing/2014/main" val="453609376"/>
                  </a:ext>
                </a:extLst>
              </a:tr>
              <a:tr h="486738">
                <a:tc>
                  <a:txBody>
                    <a:bodyPr/>
                    <a:lstStyle/>
                    <a:p>
                      <a:pPr algn="just">
                        <a:lnSpc>
                          <a:spcPct val="105000"/>
                        </a:lnSpc>
                        <a:spcAft>
                          <a:spcPts val="800"/>
                        </a:spcAft>
                      </a:pPr>
                      <a:r>
                        <a:rPr lang="fr-FR" sz="1400" kern="100">
                          <a:solidFill>
                            <a:schemeClr val="tx1"/>
                          </a:solidFill>
                          <a:effectLst/>
                        </a:rPr>
                        <a:t>Prestataires de Services aux Sociétés et Fiducies (PSSF)</a:t>
                      </a:r>
                      <a:endParaRPr lang="fr-CI" sz="1100" kern="1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37632" marR="37632" marT="0" marB="0" anchor="ctr"/>
                </a:tc>
                <a:tc>
                  <a:txBody>
                    <a:bodyPr/>
                    <a:lstStyle/>
                    <a:p>
                      <a:pPr algn="ctr">
                        <a:lnSpc>
                          <a:spcPct val="105000"/>
                        </a:lnSpc>
                        <a:spcAft>
                          <a:spcPts val="800"/>
                        </a:spcAft>
                      </a:pPr>
                      <a:r>
                        <a:rPr lang="fr-FR" sz="1400" kern="100">
                          <a:solidFill>
                            <a:schemeClr val="tx1"/>
                          </a:solidFill>
                          <a:effectLst/>
                        </a:rPr>
                        <a:t>Élevé</a:t>
                      </a:r>
                      <a:endParaRPr lang="fr-CI" sz="1100" kern="1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37632" marR="37632" marT="0" marB="0" anchor="ctr"/>
                </a:tc>
                <a:tc>
                  <a:txBody>
                    <a:bodyPr/>
                    <a:lstStyle/>
                    <a:p>
                      <a:pPr marL="342900" lvl="0" indent="-342900" algn="just" fontAlgn="base">
                        <a:lnSpc>
                          <a:spcPct val="105000"/>
                        </a:lnSpc>
                        <a:spcAft>
                          <a:spcPts val="800"/>
                        </a:spcAft>
                        <a:buClr>
                          <a:srgbClr val="000000"/>
                        </a:buClr>
                        <a:buSzPts val="1200"/>
                        <a:buFont typeface="Symbol" panose="05050102010706020507" pitchFamily="18" charset="2"/>
                        <a:buChar char="-"/>
                      </a:pPr>
                      <a:r>
                        <a:rPr lang="fr-FR" sz="1400" u="none" strike="noStrike" kern="100" dirty="0">
                          <a:solidFill>
                            <a:schemeClr val="tx1"/>
                          </a:solidFill>
                          <a:effectLst/>
                          <a:uFill>
                            <a:solidFill>
                              <a:srgbClr val="000000"/>
                            </a:solidFill>
                          </a:uFill>
                        </a:rPr>
                        <a:t>Facteurs de risque classés entre très élevé et moyen.</a:t>
                      </a:r>
                      <a:endParaRPr lang="fr-CI" sz="1100" u="none" strike="noStrike" kern="100" dirty="0">
                        <a:solidFill>
                          <a:schemeClr val="tx1"/>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37632" marR="37632" marT="0" marB="0"/>
                </a:tc>
                <a:extLst>
                  <a:ext uri="{0D108BD9-81ED-4DB2-BD59-A6C34878D82A}">
                    <a16:rowId xmlns:a16="http://schemas.microsoft.com/office/drawing/2014/main" val="2058535156"/>
                  </a:ext>
                </a:extLst>
              </a:tr>
            </a:tbl>
          </a:graphicData>
        </a:graphic>
      </p:graphicFrame>
      <p:sp>
        <p:nvSpPr>
          <p:cNvPr id="7" name="Rectangle 6">
            <a:extLst>
              <a:ext uri="{FF2B5EF4-FFF2-40B4-BE49-F238E27FC236}">
                <a16:creationId xmlns:a16="http://schemas.microsoft.com/office/drawing/2014/main" id="{5B15C8CE-0E9E-CD7A-E5FB-CECA95885802}"/>
              </a:ext>
            </a:extLst>
          </p:cNvPr>
          <p:cNvSpPr/>
          <p:nvPr/>
        </p:nvSpPr>
        <p:spPr>
          <a:xfrm rot="1176131">
            <a:off x="10793157" y="6009559"/>
            <a:ext cx="3219714" cy="4311222"/>
          </a:xfrm>
          <a:prstGeom prst="rect">
            <a:avLst/>
          </a:prstGeom>
          <a:solidFill>
            <a:schemeClr val="accent6">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fr-CI"/>
          </a:p>
        </p:txBody>
      </p:sp>
    </p:spTree>
    <p:extLst>
      <p:ext uri="{BB962C8B-B14F-4D97-AF65-F5344CB8AC3E}">
        <p14:creationId xmlns:p14="http://schemas.microsoft.com/office/powerpoint/2010/main" val="1607460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80FCC6F-1B51-961B-AA26-FEB682D08742}"/>
              </a:ext>
            </a:extLst>
          </p:cNvPr>
          <p:cNvSpPr>
            <a:spLocks noGrp="1"/>
          </p:cNvSpPr>
          <p:nvPr>
            <p:ph type="title"/>
          </p:nvPr>
        </p:nvSpPr>
        <p:spPr>
          <a:xfrm>
            <a:off x="1931896" y="95623"/>
            <a:ext cx="7651376" cy="790389"/>
          </a:xfrm>
        </p:spPr>
        <p:txBody>
          <a:bodyPr>
            <a:normAutofit/>
          </a:bodyPr>
          <a:lstStyle/>
          <a:p>
            <a:pPr algn="ctr"/>
            <a:r>
              <a:rPr lang="fr-FR" sz="3600" dirty="0"/>
              <a:t>Evaluation du Risque par l’Assujetti (ERA)</a:t>
            </a:r>
            <a:endParaRPr lang="fr-CI" sz="3600" dirty="0"/>
          </a:p>
        </p:txBody>
      </p:sp>
      <p:sp>
        <p:nvSpPr>
          <p:cNvPr id="3" name="Espace réservé du contenu 2">
            <a:extLst>
              <a:ext uri="{FF2B5EF4-FFF2-40B4-BE49-F238E27FC236}">
                <a16:creationId xmlns:a16="http://schemas.microsoft.com/office/drawing/2014/main" id="{F75BFF51-7242-6038-1B96-A68DCE4FD650}"/>
              </a:ext>
            </a:extLst>
          </p:cNvPr>
          <p:cNvSpPr>
            <a:spLocks noGrp="1"/>
          </p:cNvSpPr>
          <p:nvPr>
            <p:ph idx="1"/>
          </p:nvPr>
        </p:nvSpPr>
        <p:spPr>
          <a:xfrm>
            <a:off x="233082" y="1039906"/>
            <a:ext cx="11689977" cy="5685117"/>
          </a:xfrm>
        </p:spPr>
        <p:txBody>
          <a:bodyPr>
            <a:normAutofit fontScale="92500" lnSpcReduction="10000"/>
          </a:bodyPr>
          <a:lstStyle/>
          <a:p>
            <a:pPr marL="0" indent="0" algn="l">
              <a:lnSpc>
                <a:spcPct val="150000"/>
              </a:lnSpc>
              <a:buNone/>
            </a:pPr>
            <a:r>
              <a:rPr lang="fr-FR" sz="2400" dirty="0">
                <a:solidFill>
                  <a:srgbClr val="404040"/>
                </a:solidFill>
                <a:latin typeface="Inter"/>
              </a:rPr>
              <a:t>L’évaluation des risques par l’assujetti, prévue à l’article 15 de l’ordonnance n°2023-875, vise à identifier les risques inhérents de BC/FT/FP auxquels les activités des assujettis sont exposées.</a:t>
            </a:r>
          </a:p>
          <a:p>
            <a:pPr algn="l">
              <a:lnSpc>
                <a:spcPct val="150000"/>
              </a:lnSpc>
              <a:buFont typeface="Arial" panose="020B0604020202020204" pitchFamily="34" charset="0"/>
              <a:buChar char="•"/>
            </a:pPr>
            <a:r>
              <a:rPr lang="fr-FR" sz="2400" b="1" dirty="0">
                <a:solidFill>
                  <a:srgbClr val="404040"/>
                </a:solidFill>
                <a:latin typeface="Inter"/>
              </a:rPr>
              <a:t>Fondement international </a:t>
            </a:r>
            <a:r>
              <a:rPr lang="fr-FR" sz="2400" dirty="0">
                <a:solidFill>
                  <a:srgbClr val="404040"/>
                </a:solidFill>
                <a:latin typeface="Inter"/>
              </a:rPr>
              <a:t>: Recommandation 1 du GAFI oblige les institutions financières et les EPNFD à identifier, évaluer et atténuer leurs risques de BC/FT/FP.</a:t>
            </a:r>
          </a:p>
          <a:p>
            <a:pPr algn="l">
              <a:lnSpc>
                <a:spcPct val="150000"/>
              </a:lnSpc>
              <a:buFont typeface="Arial" panose="020B0604020202020204" pitchFamily="34" charset="0"/>
              <a:buChar char="•"/>
            </a:pPr>
            <a:r>
              <a:rPr lang="fr-FR" sz="2400" b="1" dirty="0">
                <a:solidFill>
                  <a:srgbClr val="404040"/>
                </a:solidFill>
                <a:latin typeface="Inter"/>
              </a:rPr>
              <a:t>Fondement national </a:t>
            </a:r>
            <a:r>
              <a:rPr lang="fr-FR" sz="2400" dirty="0">
                <a:solidFill>
                  <a:srgbClr val="404040"/>
                </a:solidFill>
                <a:latin typeface="Inter"/>
              </a:rPr>
              <a:t>: Article 15 de la loi n°2024-363 ratifiant l’ordonnance n°2023-875.</a:t>
            </a:r>
          </a:p>
          <a:p>
            <a:pPr algn="l">
              <a:lnSpc>
                <a:spcPct val="150000"/>
              </a:lnSpc>
              <a:buFont typeface="Arial" panose="020B0604020202020204" pitchFamily="34" charset="0"/>
              <a:buChar char="•"/>
            </a:pPr>
            <a:r>
              <a:rPr lang="fr-FR" sz="2400" dirty="0">
                <a:solidFill>
                  <a:srgbClr val="404040"/>
                </a:solidFill>
                <a:latin typeface="Inter"/>
              </a:rPr>
              <a:t>Processus en 4 étapes :</a:t>
            </a:r>
          </a:p>
          <a:p>
            <a:pPr marL="742950" lvl="1" indent="-285750" algn="l">
              <a:lnSpc>
                <a:spcPct val="150000"/>
              </a:lnSpc>
              <a:buFont typeface="Arial" panose="020B0604020202020204" pitchFamily="34" charset="0"/>
              <a:buChar char="•"/>
            </a:pPr>
            <a:r>
              <a:rPr lang="fr-FR" dirty="0">
                <a:solidFill>
                  <a:srgbClr val="404040"/>
                </a:solidFill>
                <a:latin typeface="Inter"/>
              </a:rPr>
              <a:t>Collecte de données ;</a:t>
            </a:r>
          </a:p>
          <a:p>
            <a:pPr marL="742950" lvl="1" indent="-285750" algn="l">
              <a:lnSpc>
                <a:spcPct val="150000"/>
              </a:lnSpc>
              <a:buFont typeface="Arial" panose="020B0604020202020204" pitchFamily="34" charset="0"/>
              <a:buChar char="•"/>
            </a:pPr>
            <a:r>
              <a:rPr lang="fr-FR" dirty="0">
                <a:solidFill>
                  <a:srgbClr val="404040"/>
                </a:solidFill>
                <a:latin typeface="Inter"/>
              </a:rPr>
              <a:t>Identification des risques ;</a:t>
            </a:r>
          </a:p>
          <a:p>
            <a:pPr marL="742950" lvl="1" indent="-285750" algn="l">
              <a:lnSpc>
                <a:spcPct val="150000"/>
              </a:lnSpc>
              <a:buFont typeface="Arial" panose="020B0604020202020204" pitchFamily="34" charset="0"/>
              <a:buChar char="•"/>
            </a:pPr>
            <a:r>
              <a:rPr lang="fr-FR" dirty="0">
                <a:solidFill>
                  <a:srgbClr val="404040"/>
                </a:solidFill>
                <a:latin typeface="Inter"/>
              </a:rPr>
              <a:t>Classification et évaluation ;</a:t>
            </a:r>
          </a:p>
          <a:p>
            <a:pPr marL="742950" lvl="1" indent="-285750" algn="l">
              <a:lnSpc>
                <a:spcPct val="150000"/>
              </a:lnSpc>
              <a:buFont typeface="Arial" panose="020B0604020202020204" pitchFamily="34" charset="0"/>
              <a:buChar char="•"/>
            </a:pPr>
            <a:r>
              <a:rPr lang="fr-FR" dirty="0">
                <a:solidFill>
                  <a:srgbClr val="404040"/>
                </a:solidFill>
                <a:latin typeface="Inter"/>
              </a:rPr>
              <a:t>Mise en œuvre de mesures d’atténuation.</a:t>
            </a:r>
          </a:p>
          <a:p>
            <a:pPr>
              <a:lnSpc>
                <a:spcPct val="100000"/>
              </a:lnSpc>
            </a:pPr>
            <a:endParaRPr lang="fr-CI" dirty="0"/>
          </a:p>
        </p:txBody>
      </p:sp>
      <p:sp>
        <p:nvSpPr>
          <p:cNvPr id="4" name="Rectangle 3">
            <a:extLst>
              <a:ext uri="{FF2B5EF4-FFF2-40B4-BE49-F238E27FC236}">
                <a16:creationId xmlns:a16="http://schemas.microsoft.com/office/drawing/2014/main" id="{2E0F8F98-E4A2-9A41-4C64-38F1813A5C33}"/>
              </a:ext>
            </a:extLst>
          </p:cNvPr>
          <p:cNvSpPr/>
          <p:nvPr/>
        </p:nvSpPr>
        <p:spPr>
          <a:xfrm rot="1176131">
            <a:off x="8836725" y="6074228"/>
            <a:ext cx="3219714" cy="4311222"/>
          </a:xfrm>
          <a:prstGeom prst="rect">
            <a:avLst/>
          </a:prstGeom>
          <a:solidFill>
            <a:schemeClr val="accent6">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fr-CI"/>
          </a:p>
        </p:txBody>
      </p:sp>
      <p:sp>
        <p:nvSpPr>
          <p:cNvPr id="5" name="Rectangle 4">
            <a:extLst>
              <a:ext uri="{FF2B5EF4-FFF2-40B4-BE49-F238E27FC236}">
                <a16:creationId xmlns:a16="http://schemas.microsoft.com/office/drawing/2014/main" id="{4D5CB3E3-A1D0-92BD-2779-0686DE3E8DA6}"/>
              </a:ext>
            </a:extLst>
          </p:cNvPr>
          <p:cNvSpPr/>
          <p:nvPr/>
        </p:nvSpPr>
        <p:spPr>
          <a:xfrm rot="1176131">
            <a:off x="10213152" y="5238259"/>
            <a:ext cx="3219714" cy="4311222"/>
          </a:xfrm>
          <a:prstGeom prst="rect">
            <a:avLst/>
          </a:prstGeom>
          <a:solidFill>
            <a:schemeClr val="accent2">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fr-CI"/>
          </a:p>
        </p:txBody>
      </p:sp>
    </p:spTree>
    <p:extLst>
      <p:ext uri="{BB962C8B-B14F-4D97-AF65-F5344CB8AC3E}">
        <p14:creationId xmlns:p14="http://schemas.microsoft.com/office/powerpoint/2010/main" val="5291071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e 3">
            <a:extLst>
              <a:ext uri="{FF2B5EF4-FFF2-40B4-BE49-F238E27FC236}">
                <a16:creationId xmlns:a16="http://schemas.microsoft.com/office/drawing/2014/main" id="{2136A42C-1098-5161-ECA4-FCFE84AC951F}"/>
              </a:ext>
            </a:extLst>
          </p:cNvPr>
          <p:cNvGrpSpPr/>
          <p:nvPr/>
        </p:nvGrpSpPr>
        <p:grpSpPr>
          <a:xfrm>
            <a:off x="777378" y="1192674"/>
            <a:ext cx="10896600" cy="4123763"/>
            <a:chOff x="0" y="-315798"/>
            <a:chExt cx="7747389" cy="2431819"/>
          </a:xfrm>
        </p:grpSpPr>
        <p:sp>
          <p:nvSpPr>
            <p:cNvPr id="5" name="Flèche : droite 4">
              <a:extLst>
                <a:ext uri="{FF2B5EF4-FFF2-40B4-BE49-F238E27FC236}">
                  <a16:creationId xmlns:a16="http://schemas.microsoft.com/office/drawing/2014/main" id="{B98ED000-D2FE-154A-50F2-C2904204567D}"/>
                </a:ext>
              </a:extLst>
            </p:cNvPr>
            <p:cNvSpPr/>
            <p:nvPr/>
          </p:nvSpPr>
          <p:spPr>
            <a:xfrm>
              <a:off x="0" y="-315798"/>
              <a:ext cx="7747389" cy="2431819"/>
            </a:xfrm>
            <a:prstGeom prst="rightArrow">
              <a:avLst/>
            </a:prstGeom>
            <a:solidFill>
              <a:schemeClr val="accent5">
                <a:lumMod val="40000"/>
                <a:lumOff val="6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fr-CI" sz="2800"/>
            </a:p>
          </p:txBody>
        </p:sp>
        <p:sp>
          <p:nvSpPr>
            <p:cNvPr id="6" name="Rectangle : coins arrondis 5">
              <a:extLst>
                <a:ext uri="{FF2B5EF4-FFF2-40B4-BE49-F238E27FC236}">
                  <a16:creationId xmlns:a16="http://schemas.microsoft.com/office/drawing/2014/main" id="{EF1434FE-623B-1A5A-E6D3-5CCF3BAF7F44}"/>
                </a:ext>
              </a:extLst>
            </p:cNvPr>
            <p:cNvSpPr/>
            <p:nvPr/>
          </p:nvSpPr>
          <p:spPr>
            <a:xfrm>
              <a:off x="0" y="323850"/>
              <a:ext cx="1466850" cy="11525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5000"/>
                </a:lnSpc>
                <a:spcAft>
                  <a:spcPts val="800"/>
                </a:spcAft>
              </a:pPr>
              <a:r>
                <a:rPr lang="fr-FR" sz="1600" kern="100">
                  <a:effectLst/>
                  <a:ea typeface="Calibri" panose="020F0502020204030204" pitchFamily="34" charset="0"/>
                  <a:cs typeface="Arial" panose="020B0604020202020204" pitchFamily="34" charset="0"/>
                </a:rPr>
                <a:t>1</a:t>
              </a:r>
              <a:r>
                <a:rPr lang="fr-FR" sz="1600" kern="100" baseline="30000">
                  <a:effectLst/>
                  <a:ea typeface="Calibri" panose="020F0502020204030204" pitchFamily="34" charset="0"/>
                  <a:cs typeface="Arial" panose="020B0604020202020204" pitchFamily="34" charset="0"/>
                </a:rPr>
                <a:t>e</a:t>
              </a:r>
              <a:r>
                <a:rPr lang="fr-FR" sz="1600" kern="100">
                  <a:effectLst/>
                  <a:ea typeface="Calibri" panose="020F0502020204030204" pitchFamily="34" charset="0"/>
                  <a:cs typeface="Arial" panose="020B0604020202020204" pitchFamily="34" charset="0"/>
                </a:rPr>
                <a:t> étape : </a:t>
              </a:r>
              <a:endParaRPr lang="fr-CI" sz="1600" kern="100">
                <a:effectLst/>
                <a:ea typeface="Calibri" panose="020F0502020204030204" pitchFamily="34" charset="0"/>
                <a:cs typeface="Arial" panose="020B0604020202020204" pitchFamily="34" charset="0"/>
              </a:endParaRPr>
            </a:p>
            <a:p>
              <a:pPr algn="ctr">
                <a:lnSpc>
                  <a:spcPct val="105000"/>
                </a:lnSpc>
                <a:spcAft>
                  <a:spcPts val="800"/>
                </a:spcAft>
              </a:pPr>
              <a:r>
                <a:rPr lang="fr-FR" sz="1600" kern="100">
                  <a:effectLst/>
                  <a:ea typeface="Calibri" panose="020F0502020204030204" pitchFamily="34" charset="0"/>
                  <a:cs typeface="Arial" panose="020B0604020202020204" pitchFamily="34" charset="0"/>
                </a:rPr>
                <a:t>Collecte de données</a:t>
              </a:r>
              <a:endParaRPr lang="fr-CI" sz="1600" kern="100">
                <a:effectLst/>
                <a:ea typeface="Calibri" panose="020F0502020204030204" pitchFamily="34" charset="0"/>
                <a:cs typeface="Arial" panose="020B0604020202020204" pitchFamily="34" charset="0"/>
              </a:endParaRPr>
            </a:p>
          </p:txBody>
        </p:sp>
        <p:sp>
          <p:nvSpPr>
            <p:cNvPr id="7" name="Rectangle : coins arrondis 6">
              <a:extLst>
                <a:ext uri="{FF2B5EF4-FFF2-40B4-BE49-F238E27FC236}">
                  <a16:creationId xmlns:a16="http://schemas.microsoft.com/office/drawing/2014/main" id="{0429BBBE-05D0-F3A1-1CE1-BDA89BF74531}"/>
                </a:ext>
              </a:extLst>
            </p:cNvPr>
            <p:cNvSpPr/>
            <p:nvPr/>
          </p:nvSpPr>
          <p:spPr>
            <a:xfrm>
              <a:off x="1524000" y="323850"/>
              <a:ext cx="1419225" cy="11525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5000"/>
                </a:lnSpc>
                <a:spcAft>
                  <a:spcPts val="800"/>
                </a:spcAft>
              </a:pPr>
              <a:r>
                <a:rPr lang="fr-FR" sz="1600" kern="100">
                  <a:effectLst/>
                  <a:ea typeface="Calibri" panose="020F0502020204030204" pitchFamily="34" charset="0"/>
                  <a:cs typeface="Arial" panose="020B0604020202020204" pitchFamily="34" charset="0"/>
                </a:rPr>
                <a:t>2</a:t>
              </a:r>
              <a:r>
                <a:rPr lang="fr-FR" sz="1600" kern="100" baseline="30000">
                  <a:effectLst/>
                  <a:ea typeface="Calibri" panose="020F0502020204030204" pitchFamily="34" charset="0"/>
                  <a:cs typeface="Arial" panose="020B0604020202020204" pitchFamily="34" charset="0"/>
                </a:rPr>
                <a:t>e</a:t>
              </a:r>
              <a:r>
                <a:rPr lang="fr-FR" sz="1600" kern="100">
                  <a:effectLst/>
                  <a:ea typeface="Calibri" panose="020F0502020204030204" pitchFamily="34" charset="0"/>
                  <a:cs typeface="Arial" panose="020B0604020202020204" pitchFamily="34" charset="0"/>
                </a:rPr>
                <a:t> étape :</a:t>
              </a:r>
              <a:endParaRPr lang="fr-CI" sz="1600" kern="100">
                <a:effectLst/>
                <a:ea typeface="Calibri" panose="020F0502020204030204" pitchFamily="34" charset="0"/>
                <a:cs typeface="Arial" panose="020B0604020202020204" pitchFamily="34" charset="0"/>
              </a:endParaRPr>
            </a:p>
            <a:p>
              <a:pPr algn="ctr">
                <a:lnSpc>
                  <a:spcPct val="105000"/>
                </a:lnSpc>
                <a:spcAft>
                  <a:spcPts val="800"/>
                </a:spcAft>
              </a:pPr>
              <a:r>
                <a:rPr lang="fr-FR" sz="1600" kern="100">
                  <a:effectLst/>
                  <a:ea typeface="Calibri" panose="020F0502020204030204" pitchFamily="34" charset="0"/>
                  <a:cs typeface="Arial" panose="020B0604020202020204" pitchFamily="34" charset="0"/>
                </a:rPr>
                <a:t>Identification des risques </a:t>
              </a:r>
              <a:endParaRPr lang="fr-CI" sz="1600" kern="100">
                <a:effectLst/>
                <a:ea typeface="Calibri" panose="020F0502020204030204" pitchFamily="34" charset="0"/>
                <a:cs typeface="Arial" panose="020B0604020202020204" pitchFamily="34" charset="0"/>
              </a:endParaRPr>
            </a:p>
          </p:txBody>
        </p:sp>
        <p:sp>
          <p:nvSpPr>
            <p:cNvPr id="8" name="Rectangle : coins arrondis 7">
              <a:extLst>
                <a:ext uri="{FF2B5EF4-FFF2-40B4-BE49-F238E27FC236}">
                  <a16:creationId xmlns:a16="http://schemas.microsoft.com/office/drawing/2014/main" id="{69C28BFC-E456-1E0A-2E43-187612EB0678}"/>
                </a:ext>
              </a:extLst>
            </p:cNvPr>
            <p:cNvSpPr/>
            <p:nvPr/>
          </p:nvSpPr>
          <p:spPr>
            <a:xfrm>
              <a:off x="3003550" y="323850"/>
              <a:ext cx="1381125" cy="11525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5000"/>
                </a:lnSpc>
                <a:spcAft>
                  <a:spcPts val="800"/>
                </a:spcAft>
              </a:pPr>
              <a:r>
                <a:rPr lang="fr-FR" sz="1600" kern="100">
                  <a:effectLst/>
                  <a:ea typeface="Calibri" panose="020F0502020204030204" pitchFamily="34" charset="0"/>
                  <a:cs typeface="Arial" panose="020B0604020202020204" pitchFamily="34" charset="0"/>
                </a:rPr>
                <a:t>3</a:t>
              </a:r>
              <a:r>
                <a:rPr lang="fr-FR" sz="1600" kern="100" baseline="30000">
                  <a:effectLst/>
                  <a:ea typeface="Calibri" panose="020F0502020204030204" pitchFamily="34" charset="0"/>
                  <a:cs typeface="Arial" panose="020B0604020202020204" pitchFamily="34" charset="0"/>
                </a:rPr>
                <a:t>e</a:t>
              </a:r>
              <a:r>
                <a:rPr lang="fr-FR" sz="1600" kern="100">
                  <a:effectLst/>
                  <a:ea typeface="Calibri" panose="020F0502020204030204" pitchFamily="34" charset="0"/>
                  <a:cs typeface="Arial" panose="020B0604020202020204" pitchFamily="34" charset="0"/>
                </a:rPr>
                <a:t> étape :</a:t>
              </a:r>
              <a:endParaRPr lang="fr-CI" sz="1600" kern="100">
                <a:effectLst/>
                <a:ea typeface="Calibri" panose="020F0502020204030204" pitchFamily="34" charset="0"/>
                <a:cs typeface="Arial" panose="020B0604020202020204" pitchFamily="34" charset="0"/>
              </a:endParaRPr>
            </a:p>
            <a:p>
              <a:pPr algn="ctr">
                <a:lnSpc>
                  <a:spcPct val="105000"/>
                </a:lnSpc>
                <a:spcAft>
                  <a:spcPts val="800"/>
                </a:spcAft>
              </a:pPr>
              <a:r>
                <a:rPr lang="fr-FR" sz="1600" kern="100">
                  <a:effectLst/>
                  <a:ea typeface="Calibri" panose="020F0502020204030204" pitchFamily="34" charset="0"/>
                  <a:cs typeface="Arial" panose="020B0604020202020204" pitchFamily="34" charset="0"/>
                </a:rPr>
                <a:t>Classification et évaluation des risques </a:t>
              </a:r>
              <a:endParaRPr lang="fr-CI" sz="1600" kern="100">
                <a:effectLst/>
                <a:ea typeface="Calibri" panose="020F0502020204030204" pitchFamily="34" charset="0"/>
                <a:cs typeface="Arial" panose="020B0604020202020204" pitchFamily="34" charset="0"/>
              </a:endParaRPr>
            </a:p>
          </p:txBody>
        </p:sp>
        <p:sp>
          <p:nvSpPr>
            <p:cNvPr id="9" name="Rectangle : coins arrondis 8">
              <a:extLst>
                <a:ext uri="{FF2B5EF4-FFF2-40B4-BE49-F238E27FC236}">
                  <a16:creationId xmlns:a16="http://schemas.microsoft.com/office/drawing/2014/main" id="{DB2135CA-324C-F791-E54F-73D23FED48A8}"/>
                </a:ext>
              </a:extLst>
            </p:cNvPr>
            <p:cNvSpPr/>
            <p:nvPr/>
          </p:nvSpPr>
          <p:spPr>
            <a:xfrm>
              <a:off x="4434584" y="-89297"/>
              <a:ext cx="1818467" cy="197881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5000"/>
                </a:lnSpc>
                <a:spcAft>
                  <a:spcPts val="800"/>
                </a:spcAft>
              </a:pPr>
              <a:r>
                <a:rPr lang="fr-FR" sz="1600" kern="100" dirty="0">
                  <a:effectLst/>
                  <a:ea typeface="Calibri" panose="020F0502020204030204" pitchFamily="34" charset="0"/>
                  <a:cs typeface="Arial" panose="020B0604020202020204" pitchFamily="34" charset="0"/>
                </a:rPr>
                <a:t>4</a:t>
              </a:r>
              <a:r>
                <a:rPr lang="fr-FR" sz="1600" kern="100" baseline="30000" dirty="0">
                  <a:effectLst/>
                  <a:ea typeface="Calibri" panose="020F0502020204030204" pitchFamily="34" charset="0"/>
                  <a:cs typeface="Arial" panose="020B0604020202020204" pitchFamily="34" charset="0"/>
                </a:rPr>
                <a:t>e</a:t>
              </a:r>
              <a:r>
                <a:rPr lang="fr-FR" sz="1600" kern="100" dirty="0">
                  <a:effectLst/>
                  <a:ea typeface="Calibri" panose="020F0502020204030204" pitchFamily="34" charset="0"/>
                  <a:cs typeface="Arial" panose="020B0604020202020204" pitchFamily="34" charset="0"/>
                </a:rPr>
                <a:t> étape :</a:t>
              </a:r>
              <a:endParaRPr lang="fr-CI" sz="1600" kern="100" dirty="0">
                <a:effectLst/>
                <a:ea typeface="Calibri" panose="020F0502020204030204" pitchFamily="34" charset="0"/>
                <a:cs typeface="Arial" panose="020B0604020202020204" pitchFamily="34" charset="0"/>
              </a:endParaRPr>
            </a:p>
            <a:p>
              <a:pPr algn="ctr">
                <a:lnSpc>
                  <a:spcPct val="105000"/>
                </a:lnSpc>
                <a:spcAft>
                  <a:spcPts val="800"/>
                </a:spcAft>
              </a:pPr>
              <a:r>
                <a:rPr lang="fr-FR" sz="1600" kern="100" dirty="0">
                  <a:effectLst/>
                  <a:ea typeface="Calibri" panose="020F0502020204030204" pitchFamily="34" charset="0"/>
                  <a:cs typeface="Arial" panose="020B0604020202020204" pitchFamily="34" charset="0"/>
                </a:rPr>
                <a:t>Mise en œuvre de mesures au regard des risques préalablement identifiés et évalués</a:t>
              </a:r>
              <a:endParaRPr lang="fr-CI" sz="2400" kern="100" dirty="0">
                <a:effectLst/>
                <a:ea typeface="Calibri" panose="020F0502020204030204" pitchFamily="34" charset="0"/>
                <a:cs typeface="Arial" panose="020B0604020202020204" pitchFamily="34" charset="0"/>
              </a:endParaRPr>
            </a:p>
          </p:txBody>
        </p:sp>
      </p:grpSp>
      <p:sp>
        <p:nvSpPr>
          <p:cNvPr id="10" name="Rectangle 9">
            <a:extLst>
              <a:ext uri="{FF2B5EF4-FFF2-40B4-BE49-F238E27FC236}">
                <a16:creationId xmlns:a16="http://schemas.microsoft.com/office/drawing/2014/main" id="{3E8554C3-E120-CD0D-8E59-05F5CA06AC0F}"/>
              </a:ext>
            </a:extLst>
          </p:cNvPr>
          <p:cNvSpPr/>
          <p:nvPr/>
        </p:nvSpPr>
        <p:spPr>
          <a:xfrm rot="1176131">
            <a:off x="-2593000" y="5731594"/>
            <a:ext cx="3219714" cy="4311222"/>
          </a:xfrm>
          <a:prstGeom prst="rect">
            <a:avLst/>
          </a:prstGeom>
          <a:solidFill>
            <a:schemeClr val="accent6">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fr-CI"/>
          </a:p>
        </p:txBody>
      </p:sp>
      <p:sp>
        <p:nvSpPr>
          <p:cNvPr id="11" name="Rectangle 10">
            <a:extLst>
              <a:ext uri="{FF2B5EF4-FFF2-40B4-BE49-F238E27FC236}">
                <a16:creationId xmlns:a16="http://schemas.microsoft.com/office/drawing/2014/main" id="{31751E00-A7D1-D228-0FB8-330E5E529861}"/>
              </a:ext>
            </a:extLst>
          </p:cNvPr>
          <p:cNvSpPr/>
          <p:nvPr/>
        </p:nvSpPr>
        <p:spPr>
          <a:xfrm rot="1176131">
            <a:off x="-2832609" y="5110264"/>
            <a:ext cx="3219714" cy="4311222"/>
          </a:xfrm>
          <a:prstGeom prst="rect">
            <a:avLst/>
          </a:prstGeom>
          <a:solidFill>
            <a:schemeClr val="accent2">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fr-CI"/>
          </a:p>
        </p:txBody>
      </p:sp>
      <p:sp>
        <p:nvSpPr>
          <p:cNvPr id="12" name="Rectangle 11">
            <a:extLst>
              <a:ext uri="{FF2B5EF4-FFF2-40B4-BE49-F238E27FC236}">
                <a16:creationId xmlns:a16="http://schemas.microsoft.com/office/drawing/2014/main" id="{CA341952-48B7-9B3D-5A4D-40B19B09EC3A}"/>
              </a:ext>
            </a:extLst>
          </p:cNvPr>
          <p:cNvSpPr/>
          <p:nvPr/>
        </p:nvSpPr>
        <p:spPr>
          <a:xfrm rot="1176131">
            <a:off x="10688038" y="-3351583"/>
            <a:ext cx="3825690" cy="4366245"/>
          </a:xfrm>
          <a:prstGeom prst="rect">
            <a:avLst/>
          </a:prstGeom>
          <a:solidFill>
            <a:schemeClr val="accent6">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fr-CI"/>
          </a:p>
        </p:txBody>
      </p:sp>
      <p:sp>
        <p:nvSpPr>
          <p:cNvPr id="13" name="Rectangle 12">
            <a:extLst>
              <a:ext uri="{FF2B5EF4-FFF2-40B4-BE49-F238E27FC236}">
                <a16:creationId xmlns:a16="http://schemas.microsoft.com/office/drawing/2014/main" id="{D192A212-7FCC-FFC7-E864-1A67F2BAC714}"/>
              </a:ext>
            </a:extLst>
          </p:cNvPr>
          <p:cNvSpPr/>
          <p:nvPr/>
        </p:nvSpPr>
        <p:spPr>
          <a:xfrm rot="1176131">
            <a:off x="10931297" y="-2400997"/>
            <a:ext cx="3825690" cy="4366245"/>
          </a:xfrm>
          <a:prstGeom prst="rect">
            <a:avLst/>
          </a:prstGeom>
          <a:solidFill>
            <a:schemeClr val="accent2">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fr-CI"/>
          </a:p>
        </p:txBody>
      </p:sp>
    </p:spTree>
    <p:extLst>
      <p:ext uri="{BB962C8B-B14F-4D97-AF65-F5344CB8AC3E}">
        <p14:creationId xmlns:p14="http://schemas.microsoft.com/office/powerpoint/2010/main" val="23734231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80FCC6F-1B51-961B-AA26-FEB682D08742}"/>
              </a:ext>
            </a:extLst>
          </p:cNvPr>
          <p:cNvSpPr>
            <a:spLocks noGrp="1"/>
          </p:cNvSpPr>
          <p:nvPr>
            <p:ph type="title"/>
          </p:nvPr>
        </p:nvSpPr>
        <p:spPr>
          <a:xfrm>
            <a:off x="936811" y="95623"/>
            <a:ext cx="10260104" cy="790389"/>
          </a:xfrm>
        </p:spPr>
        <p:txBody>
          <a:bodyPr>
            <a:normAutofit fontScale="90000"/>
          </a:bodyPr>
          <a:lstStyle/>
          <a:p>
            <a:pPr algn="ctr"/>
            <a:r>
              <a:rPr lang="fr-FR" sz="3600" dirty="0"/>
              <a:t>Méthodologie de l’Évaluation des Risques par l’Assujetti (ERA)</a:t>
            </a:r>
            <a:endParaRPr lang="fr-CI" sz="3600" dirty="0"/>
          </a:p>
        </p:txBody>
      </p:sp>
      <p:sp>
        <p:nvSpPr>
          <p:cNvPr id="3" name="Espace réservé du contenu 2">
            <a:extLst>
              <a:ext uri="{FF2B5EF4-FFF2-40B4-BE49-F238E27FC236}">
                <a16:creationId xmlns:a16="http://schemas.microsoft.com/office/drawing/2014/main" id="{F75BFF51-7242-6038-1B96-A68DCE4FD650}"/>
              </a:ext>
            </a:extLst>
          </p:cNvPr>
          <p:cNvSpPr>
            <a:spLocks noGrp="1"/>
          </p:cNvSpPr>
          <p:nvPr>
            <p:ph idx="1"/>
          </p:nvPr>
        </p:nvSpPr>
        <p:spPr>
          <a:xfrm>
            <a:off x="233082" y="1039906"/>
            <a:ext cx="11689977" cy="5685117"/>
          </a:xfrm>
        </p:spPr>
        <p:txBody>
          <a:bodyPr>
            <a:normAutofit fontScale="92500" lnSpcReduction="20000"/>
          </a:bodyPr>
          <a:lstStyle/>
          <a:p>
            <a:pPr algn="l">
              <a:lnSpc>
                <a:spcPct val="150000"/>
              </a:lnSpc>
              <a:buFont typeface="Arial" panose="020B0604020202020204" pitchFamily="34" charset="0"/>
              <a:buChar char="•"/>
            </a:pPr>
            <a:r>
              <a:rPr lang="fr-FR" sz="2400" b="1" dirty="0">
                <a:solidFill>
                  <a:srgbClr val="404040"/>
                </a:solidFill>
                <a:latin typeface="Inter"/>
              </a:rPr>
              <a:t>Collecte de données </a:t>
            </a:r>
            <a:r>
              <a:rPr lang="fr-FR" sz="2400" dirty="0">
                <a:solidFill>
                  <a:srgbClr val="404040"/>
                </a:solidFill>
                <a:latin typeface="Inter"/>
              </a:rPr>
              <a:t>: Informations sur les clients, produits/services, transactions et zones géographiques.</a:t>
            </a:r>
          </a:p>
          <a:p>
            <a:pPr algn="l">
              <a:lnSpc>
                <a:spcPct val="150000"/>
              </a:lnSpc>
              <a:buFont typeface="Arial" panose="020B0604020202020204" pitchFamily="34" charset="0"/>
              <a:buChar char="•"/>
            </a:pPr>
            <a:r>
              <a:rPr lang="fr-FR" sz="2400" b="1" dirty="0">
                <a:solidFill>
                  <a:srgbClr val="404040"/>
                </a:solidFill>
                <a:latin typeface="Inter"/>
              </a:rPr>
              <a:t>Identification des risques </a:t>
            </a:r>
            <a:r>
              <a:rPr lang="fr-FR" sz="2400" dirty="0">
                <a:solidFill>
                  <a:srgbClr val="404040"/>
                </a:solidFill>
                <a:latin typeface="Inter"/>
              </a:rPr>
              <a:t>:</a:t>
            </a:r>
          </a:p>
          <a:p>
            <a:pPr marL="742950" lvl="1" indent="-285750" algn="l">
              <a:lnSpc>
                <a:spcPct val="150000"/>
              </a:lnSpc>
              <a:buFont typeface="Arial" panose="020B0604020202020204" pitchFamily="34" charset="0"/>
              <a:buChar char="•"/>
            </a:pPr>
            <a:r>
              <a:rPr lang="fr-FR" dirty="0">
                <a:solidFill>
                  <a:srgbClr val="404040"/>
                </a:solidFill>
                <a:latin typeface="Inter"/>
              </a:rPr>
              <a:t>Risques liés aux clients, produits/services, transactions (canaux de distribution) et zones géographiques.</a:t>
            </a:r>
          </a:p>
          <a:p>
            <a:pPr marL="742950" lvl="1" indent="-285750" algn="l">
              <a:lnSpc>
                <a:spcPct val="150000"/>
              </a:lnSpc>
              <a:buFont typeface="Arial" panose="020B0604020202020204" pitchFamily="34" charset="0"/>
              <a:buChar char="•"/>
            </a:pPr>
            <a:r>
              <a:rPr lang="fr-FR" dirty="0">
                <a:solidFill>
                  <a:srgbClr val="404040"/>
                </a:solidFill>
                <a:latin typeface="Inter"/>
              </a:rPr>
              <a:t>Facteurs de risque : éléments augmentant la probabilité de BC/FT.</a:t>
            </a:r>
          </a:p>
          <a:p>
            <a:pPr algn="l">
              <a:lnSpc>
                <a:spcPct val="150000"/>
              </a:lnSpc>
              <a:buFont typeface="Arial" panose="020B0604020202020204" pitchFamily="34" charset="0"/>
              <a:buChar char="•"/>
            </a:pPr>
            <a:r>
              <a:rPr lang="fr-FR" sz="2400" b="1" dirty="0">
                <a:solidFill>
                  <a:srgbClr val="404040"/>
                </a:solidFill>
                <a:latin typeface="Inter"/>
              </a:rPr>
              <a:t>Classification et évaluation </a:t>
            </a:r>
            <a:r>
              <a:rPr lang="fr-FR" sz="2400" dirty="0">
                <a:solidFill>
                  <a:srgbClr val="404040"/>
                </a:solidFill>
                <a:latin typeface="Inter"/>
              </a:rPr>
              <a:t>:</a:t>
            </a:r>
          </a:p>
          <a:p>
            <a:pPr marL="742950" lvl="1" indent="-285750" algn="l">
              <a:lnSpc>
                <a:spcPct val="150000"/>
              </a:lnSpc>
              <a:buFont typeface="Arial" panose="020B0604020202020204" pitchFamily="34" charset="0"/>
              <a:buChar char="•"/>
            </a:pPr>
            <a:r>
              <a:rPr lang="fr-FR" dirty="0">
                <a:solidFill>
                  <a:srgbClr val="404040"/>
                </a:solidFill>
                <a:latin typeface="Inter"/>
              </a:rPr>
              <a:t>Attribution d’un niveau de risque (faible, moyen, élevé, très élevé).</a:t>
            </a:r>
          </a:p>
          <a:p>
            <a:pPr marL="742950" lvl="1" indent="-285750" algn="l">
              <a:lnSpc>
                <a:spcPct val="150000"/>
              </a:lnSpc>
              <a:buFont typeface="Arial" panose="020B0604020202020204" pitchFamily="34" charset="0"/>
              <a:buChar char="•"/>
            </a:pPr>
            <a:r>
              <a:rPr lang="fr-FR" dirty="0">
                <a:solidFill>
                  <a:srgbClr val="404040"/>
                </a:solidFill>
                <a:latin typeface="Inter"/>
              </a:rPr>
              <a:t>Hiérarchisation des risques : priorisation des risques élevés.</a:t>
            </a:r>
          </a:p>
          <a:p>
            <a:pPr marL="742950" lvl="1" indent="-285750" algn="l">
              <a:lnSpc>
                <a:spcPct val="150000"/>
              </a:lnSpc>
              <a:buFont typeface="Arial" panose="020B0604020202020204" pitchFamily="34" charset="0"/>
              <a:buChar char="•"/>
            </a:pPr>
            <a:r>
              <a:rPr lang="fr-FR" dirty="0">
                <a:solidFill>
                  <a:srgbClr val="404040"/>
                </a:solidFill>
                <a:latin typeface="Inter"/>
              </a:rPr>
              <a:t>Exemple de tableau de notation globale (clients, produits/services, canaux de distribution, zones géographiques).</a:t>
            </a:r>
          </a:p>
        </p:txBody>
      </p:sp>
      <p:sp>
        <p:nvSpPr>
          <p:cNvPr id="4" name="Rectangle 3">
            <a:extLst>
              <a:ext uri="{FF2B5EF4-FFF2-40B4-BE49-F238E27FC236}">
                <a16:creationId xmlns:a16="http://schemas.microsoft.com/office/drawing/2014/main" id="{7C20FE29-1411-8D06-CE7A-30F7292DFE86}"/>
              </a:ext>
            </a:extLst>
          </p:cNvPr>
          <p:cNvSpPr/>
          <p:nvPr/>
        </p:nvSpPr>
        <p:spPr>
          <a:xfrm rot="1176131">
            <a:off x="9734288" y="6498443"/>
            <a:ext cx="3219714" cy="4311222"/>
          </a:xfrm>
          <a:prstGeom prst="rect">
            <a:avLst/>
          </a:prstGeom>
          <a:solidFill>
            <a:schemeClr val="accent6">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fr-CI"/>
          </a:p>
        </p:txBody>
      </p:sp>
      <p:sp>
        <p:nvSpPr>
          <p:cNvPr id="5" name="Rectangle 4">
            <a:extLst>
              <a:ext uri="{FF2B5EF4-FFF2-40B4-BE49-F238E27FC236}">
                <a16:creationId xmlns:a16="http://schemas.microsoft.com/office/drawing/2014/main" id="{91C006A7-AD46-F9CC-233D-99408993B6B8}"/>
              </a:ext>
            </a:extLst>
          </p:cNvPr>
          <p:cNvSpPr/>
          <p:nvPr/>
        </p:nvSpPr>
        <p:spPr>
          <a:xfrm rot="1176131">
            <a:off x="10899700" y="5656803"/>
            <a:ext cx="3219714" cy="4311222"/>
          </a:xfrm>
          <a:prstGeom prst="rect">
            <a:avLst/>
          </a:prstGeom>
          <a:solidFill>
            <a:schemeClr val="accent2">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fr-CI"/>
          </a:p>
        </p:txBody>
      </p:sp>
    </p:spTree>
    <p:extLst>
      <p:ext uri="{BB962C8B-B14F-4D97-AF65-F5344CB8AC3E}">
        <p14:creationId xmlns:p14="http://schemas.microsoft.com/office/powerpoint/2010/main" val="9420899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80FCC6F-1B51-961B-AA26-FEB682D08742}"/>
              </a:ext>
            </a:extLst>
          </p:cNvPr>
          <p:cNvSpPr>
            <a:spLocks noGrp="1"/>
          </p:cNvSpPr>
          <p:nvPr>
            <p:ph type="title"/>
          </p:nvPr>
        </p:nvSpPr>
        <p:spPr>
          <a:xfrm>
            <a:off x="965947" y="319740"/>
            <a:ext cx="10260104" cy="790389"/>
          </a:xfrm>
        </p:spPr>
        <p:txBody>
          <a:bodyPr>
            <a:normAutofit/>
          </a:bodyPr>
          <a:lstStyle/>
          <a:p>
            <a:pPr algn="ctr"/>
            <a:r>
              <a:rPr lang="fr-FR" sz="3200" dirty="0"/>
              <a:t>Mise en œuvre de mesures au regard des risques </a:t>
            </a:r>
            <a:endParaRPr lang="fr-CI" sz="3200" dirty="0"/>
          </a:p>
        </p:txBody>
      </p:sp>
      <p:sp>
        <p:nvSpPr>
          <p:cNvPr id="3" name="Espace réservé du contenu 2">
            <a:extLst>
              <a:ext uri="{FF2B5EF4-FFF2-40B4-BE49-F238E27FC236}">
                <a16:creationId xmlns:a16="http://schemas.microsoft.com/office/drawing/2014/main" id="{F75BFF51-7242-6038-1B96-A68DCE4FD650}"/>
              </a:ext>
            </a:extLst>
          </p:cNvPr>
          <p:cNvSpPr>
            <a:spLocks noGrp="1"/>
          </p:cNvSpPr>
          <p:nvPr>
            <p:ph idx="1"/>
          </p:nvPr>
        </p:nvSpPr>
        <p:spPr>
          <a:xfrm>
            <a:off x="251011" y="1954306"/>
            <a:ext cx="11689977" cy="3083859"/>
          </a:xfrm>
        </p:spPr>
        <p:txBody>
          <a:bodyPr>
            <a:normAutofit/>
          </a:bodyPr>
          <a:lstStyle/>
          <a:p>
            <a:pPr marL="0" indent="0" algn="just">
              <a:lnSpc>
                <a:spcPct val="150000"/>
              </a:lnSpc>
              <a:buNone/>
            </a:pPr>
            <a:r>
              <a:rPr lang="fr-FR" sz="2400" dirty="0">
                <a:solidFill>
                  <a:srgbClr val="404040"/>
                </a:solidFill>
                <a:latin typeface="Inter"/>
              </a:rPr>
              <a:t>Lorsque la situation a été évaluée à un niveau faible de risque de BC/FT, vous pourriez décider d’appliquer des mesures simplifiées. A contrario, si la situation a été évaluée à un niveau élevé de risque BC/FT, vous devriez décider des mesures complémentaires de vigilances à appliquer à cette situation. </a:t>
            </a:r>
            <a:endParaRPr lang="fr-FR" dirty="0">
              <a:solidFill>
                <a:srgbClr val="404040"/>
              </a:solidFill>
              <a:latin typeface="Inter"/>
            </a:endParaRPr>
          </a:p>
        </p:txBody>
      </p:sp>
      <p:sp>
        <p:nvSpPr>
          <p:cNvPr id="4" name="Rectangle 3">
            <a:extLst>
              <a:ext uri="{FF2B5EF4-FFF2-40B4-BE49-F238E27FC236}">
                <a16:creationId xmlns:a16="http://schemas.microsoft.com/office/drawing/2014/main" id="{F6DA8D2F-EDEF-03C3-5504-F0EFE9D2D703}"/>
              </a:ext>
            </a:extLst>
          </p:cNvPr>
          <p:cNvSpPr/>
          <p:nvPr/>
        </p:nvSpPr>
        <p:spPr>
          <a:xfrm rot="1176131">
            <a:off x="-839927" y="6294963"/>
            <a:ext cx="3219714" cy="4311222"/>
          </a:xfrm>
          <a:prstGeom prst="rect">
            <a:avLst/>
          </a:prstGeom>
          <a:solidFill>
            <a:schemeClr val="accent6">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fr-CI"/>
          </a:p>
        </p:txBody>
      </p:sp>
      <p:sp>
        <p:nvSpPr>
          <p:cNvPr id="5" name="Rectangle 4">
            <a:extLst>
              <a:ext uri="{FF2B5EF4-FFF2-40B4-BE49-F238E27FC236}">
                <a16:creationId xmlns:a16="http://schemas.microsoft.com/office/drawing/2014/main" id="{A5CAAF88-F286-A99A-E98E-169D6374A1DC}"/>
              </a:ext>
            </a:extLst>
          </p:cNvPr>
          <p:cNvSpPr/>
          <p:nvPr/>
        </p:nvSpPr>
        <p:spPr>
          <a:xfrm rot="1176131">
            <a:off x="325485" y="5453323"/>
            <a:ext cx="3219714" cy="4311222"/>
          </a:xfrm>
          <a:prstGeom prst="rect">
            <a:avLst/>
          </a:prstGeom>
          <a:solidFill>
            <a:schemeClr val="accent2">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fr-CI"/>
          </a:p>
        </p:txBody>
      </p:sp>
      <p:sp>
        <p:nvSpPr>
          <p:cNvPr id="6" name="Rectangle 5">
            <a:extLst>
              <a:ext uri="{FF2B5EF4-FFF2-40B4-BE49-F238E27FC236}">
                <a16:creationId xmlns:a16="http://schemas.microsoft.com/office/drawing/2014/main" id="{53E5663D-07C0-20EB-F67E-6DEF8B00AC88}"/>
              </a:ext>
            </a:extLst>
          </p:cNvPr>
          <p:cNvSpPr/>
          <p:nvPr/>
        </p:nvSpPr>
        <p:spPr>
          <a:xfrm rot="1176131">
            <a:off x="11656469" y="-3114481"/>
            <a:ext cx="3219714" cy="4311222"/>
          </a:xfrm>
          <a:prstGeom prst="rect">
            <a:avLst/>
          </a:prstGeom>
          <a:solidFill>
            <a:schemeClr val="accent6">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fr-CI"/>
          </a:p>
        </p:txBody>
      </p:sp>
      <p:sp>
        <p:nvSpPr>
          <p:cNvPr id="7" name="Rectangle 6">
            <a:extLst>
              <a:ext uri="{FF2B5EF4-FFF2-40B4-BE49-F238E27FC236}">
                <a16:creationId xmlns:a16="http://schemas.microsoft.com/office/drawing/2014/main" id="{7F1D47B1-CEF3-E364-364F-596B36020457}"/>
              </a:ext>
            </a:extLst>
          </p:cNvPr>
          <p:cNvSpPr/>
          <p:nvPr/>
        </p:nvSpPr>
        <p:spPr>
          <a:xfrm rot="1176131">
            <a:off x="11756201" y="-2270303"/>
            <a:ext cx="3219714" cy="4311222"/>
          </a:xfrm>
          <a:prstGeom prst="rect">
            <a:avLst/>
          </a:prstGeom>
          <a:solidFill>
            <a:schemeClr val="accent2">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fr-CI"/>
          </a:p>
        </p:txBody>
      </p:sp>
    </p:spTree>
    <p:extLst>
      <p:ext uri="{BB962C8B-B14F-4D97-AF65-F5344CB8AC3E}">
        <p14:creationId xmlns:p14="http://schemas.microsoft.com/office/powerpoint/2010/main" val="4126087695"/>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441</TotalTime>
  <Words>915</Words>
  <Application>Microsoft Office PowerPoint</Application>
  <PresentationFormat>Grand écran</PresentationFormat>
  <Paragraphs>74</Paragraphs>
  <Slides>10</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10</vt:i4>
      </vt:variant>
    </vt:vector>
  </HeadingPairs>
  <TitlesOfParts>
    <vt:vector size="16" baseType="lpstr">
      <vt:lpstr>Arial</vt:lpstr>
      <vt:lpstr>Calibri</vt:lpstr>
      <vt:lpstr>Calibri Light</vt:lpstr>
      <vt:lpstr>Inter</vt:lpstr>
      <vt:lpstr>Symbol</vt:lpstr>
      <vt:lpstr>Thème Office</vt:lpstr>
      <vt:lpstr>Risques en LBC/FT</vt:lpstr>
      <vt:lpstr>Introduction </vt:lpstr>
      <vt:lpstr>La Notion de Risque en LBC/FT </vt:lpstr>
      <vt:lpstr>IMPORTANCE DU RISQUE LBC/FT : les Evaluations </vt:lpstr>
      <vt:lpstr>Autres résultats d’Evaluation Evaluation Sectorielle </vt:lpstr>
      <vt:lpstr>Evaluation du Risque par l’Assujetti (ERA)</vt:lpstr>
      <vt:lpstr>Présentation PowerPoint</vt:lpstr>
      <vt:lpstr>Méthodologie de l’Évaluation des Risques par l’Assujetti (ERA)</vt:lpstr>
      <vt:lpstr>Mise en œuvre de mesures au regard des risques </vt:lpstr>
      <vt:lpstr>Merci de Votre Attention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L’Évaluation des Risques en LBC/FT</dc:title>
  <dc:creator>hugues saman</dc:creator>
  <cp:lastModifiedBy>Alamus</cp:lastModifiedBy>
  <cp:revision>9</cp:revision>
  <dcterms:created xsi:type="dcterms:W3CDTF">2025-02-24T17:29:46Z</dcterms:created>
  <dcterms:modified xsi:type="dcterms:W3CDTF">2025-02-28T18:42:40Z</dcterms:modified>
</cp:coreProperties>
</file>