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30"/>
  </p:notesMasterIdLst>
  <p:sldIdLst>
    <p:sldId id="256" r:id="rId2"/>
    <p:sldId id="257" r:id="rId3"/>
    <p:sldId id="258" r:id="rId4"/>
    <p:sldId id="259" r:id="rId5"/>
    <p:sldId id="260" r:id="rId6"/>
    <p:sldId id="261" r:id="rId7"/>
    <p:sldId id="263" r:id="rId8"/>
    <p:sldId id="264" r:id="rId9"/>
    <p:sldId id="274" r:id="rId10"/>
    <p:sldId id="275" r:id="rId11"/>
    <p:sldId id="265" r:id="rId12"/>
    <p:sldId id="267" r:id="rId13"/>
    <p:sldId id="298" r:id="rId14"/>
    <p:sldId id="268" r:id="rId15"/>
    <p:sldId id="269" r:id="rId16"/>
    <p:sldId id="270" r:id="rId17"/>
    <p:sldId id="271" r:id="rId18"/>
    <p:sldId id="272" r:id="rId19"/>
    <p:sldId id="299" r:id="rId20"/>
    <p:sldId id="285" r:id="rId21"/>
    <p:sldId id="286" r:id="rId22"/>
    <p:sldId id="300" r:id="rId23"/>
    <p:sldId id="306" r:id="rId24"/>
    <p:sldId id="302" r:id="rId25"/>
    <p:sldId id="303" r:id="rId26"/>
    <p:sldId id="305" r:id="rId27"/>
    <p:sldId id="266" r:id="rId28"/>
    <p:sldId id="273" r:id="rId2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1" autoAdjust="0"/>
    <p:restoredTop sz="94660"/>
  </p:normalViewPr>
  <p:slideViewPr>
    <p:cSldViewPr snapToGrid="0">
      <p:cViewPr varScale="1">
        <p:scale>
          <a:sx n="80" d="100"/>
          <a:sy n="80" d="100"/>
        </p:scale>
        <p:origin x="3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115BD7-68B0-4595-9738-33C726F61D44}" type="datetimeFigureOut">
              <a:rPr lang="fr-FR" smtClean="0"/>
              <a:t>20/02/2025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FA27E9-6319-463C-9D66-2C05DD042942}" type="slidenum">
              <a:rPr lang="fr-FR" smtClean="0"/>
              <a:t>‹N°›</a:t>
            </a:fld>
            <a:endParaRPr lang="fr-FR"/>
          </a:p>
        </p:txBody>
      </p:sp>
    </p:spTree>
    <p:extLst>
      <p:ext uri="{BB962C8B-B14F-4D97-AF65-F5344CB8AC3E}">
        <p14:creationId xmlns:p14="http://schemas.microsoft.com/office/powerpoint/2010/main" val="3630460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EFA27E9-6319-463C-9D66-2C05DD042942}" type="slidenum">
              <a:rPr lang="fr-FR" smtClean="0"/>
              <a:t>13</a:t>
            </a:fld>
            <a:endParaRPr lang="fr-FR"/>
          </a:p>
        </p:txBody>
      </p:sp>
    </p:spTree>
    <p:extLst>
      <p:ext uri="{BB962C8B-B14F-4D97-AF65-F5344CB8AC3E}">
        <p14:creationId xmlns:p14="http://schemas.microsoft.com/office/powerpoint/2010/main" val="2895584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311f8d7cdcd_0_5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311f8d7cdcd_0_5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g311f8d7cdcd_0_5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8" name="Google Shape;248;g311f8d7cdcd_0_5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a:extLst>
            <a:ext uri="{FF2B5EF4-FFF2-40B4-BE49-F238E27FC236}">
              <a16:creationId xmlns:a16="http://schemas.microsoft.com/office/drawing/2014/main" id="{C124A16E-7867-5CA0-9072-EE8F42469231}"/>
            </a:ext>
          </a:extLst>
        </p:cNvPr>
        <p:cNvGrpSpPr/>
        <p:nvPr/>
      </p:nvGrpSpPr>
      <p:grpSpPr>
        <a:xfrm>
          <a:off x="0" y="0"/>
          <a:ext cx="0" cy="0"/>
          <a:chOff x="0" y="0"/>
          <a:chExt cx="0" cy="0"/>
        </a:xfrm>
      </p:grpSpPr>
      <p:sp>
        <p:nvSpPr>
          <p:cNvPr id="247" name="Google Shape;247;g311f8d7cdcd_0_549:notes">
            <a:extLst>
              <a:ext uri="{FF2B5EF4-FFF2-40B4-BE49-F238E27FC236}">
                <a16:creationId xmlns:a16="http://schemas.microsoft.com/office/drawing/2014/main" id="{F8E50918-2C0D-0106-4B5B-26D0BE3BAFB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8" name="Google Shape;248;g311f8d7cdcd_0_549:notes">
            <a:extLst>
              <a:ext uri="{FF2B5EF4-FFF2-40B4-BE49-F238E27FC236}">
                <a16:creationId xmlns:a16="http://schemas.microsoft.com/office/drawing/2014/main" id="{D1ABED44-A009-8B68-DF09-9D955D066F7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1896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a:extLst>
            <a:ext uri="{FF2B5EF4-FFF2-40B4-BE49-F238E27FC236}">
              <a16:creationId xmlns:a16="http://schemas.microsoft.com/office/drawing/2014/main" id="{4504154C-5E34-3903-F49B-5DBA83426419}"/>
            </a:ext>
          </a:extLst>
        </p:cNvPr>
        <p:cNvGrpSpPr/>
        <p:nvPr/>
      </p:nvGrpSpPr>
      <p:grpSpPr>
        <a:xfrm>
          <a:off x="0" y="0"/>
          <a:ext cx="0" cy="0"/>
          <a:chOff x="0" y="0"/>
          <a:chExt cx="0" cy="0"/>
        </a:xfrm>
      </p:grpSpPr>
      <p:sp>
        <p:nvSpPr>
          <p:cNvPr id="247" name="Google Shape;247;g311f8d7cdcd_0_549:notes">
            <a:extLst>
              <a:ext uri="{FF2B5EF4-FFF2-40B4-BE49-F238E27FC236}">
                <a16:creationId xmlns:a16="http://schemas.microsoft.com/office/drawing/2014/main" id="{F368D5A3-7466-1BC8-E4C1-D8041489326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8" name="Google Shape;248;g311f8d7cdcd_0_549:notes">
            <a:extLst>
              <a:ext uri="{FF2B5EF4-FFF2-40B4-BE49-F238E27FC236}">
                <a16:creationId xmlns:a16="http://schemas.microsoft.com/office/drawing/2014/main" id="{C28A36A4-E4B5-8612-DCC3-8CE823B89DB7}"/>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7492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a:extLst>
            <a:ext uri="{FF2B5EF4-FFF2-40B4-BE49-F238E27FC236}">
              <a16:creationId xmlns:a16="http://schemas.microsoft.com/office/drawing/2014/main" id="{E8032135-750B-0878-5F09-3E944053C072}"/>
            </a:ext>
          </a:extLst>
        </p:cNvPr>
        <p:cNvGrpSpPr/>
        <p:nvPr/>
      </p:nvGrpSpPr>
      <p:grpSpPr>
        <a:xfrm>
          <a:off x="0" y="0"/>
          <a:ext cx="0" cy="0"/>
          <a:chOff x="0" y="0"/>
          <a:chExt cx="0" cy="0"/>
        </a:xfrm>
      </p:grpSpPr>
      <p:sp>
        <p:nvSpPr>
          <p:cNvPr id="247" name="Google Shape;247;g311f8d7cdcd_0_549:notes">
            <a:extLst>
              <a:ext uri="{FF2B5EF4-FFF2-40B4-BE49-F238E27FC236}">
                <a16:creationId xmlns:a16="http://schemas.microsoft.com/office/drawing/2014/main" id="{77B04E54-680F-77D6-4C48-AC6EA394CB9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8" name="Google Shape;248;g311f8d7cdcd_0_549:notes">
            <a:extLst>
              <a:ext uri="{FF2B5EF4-FFF2-40B4-BE49-F238E27FC236}">
                <a16:creationId xmlns:a16="http://schemas.microsoft.com/office/drawing/2014/main" id="{FD8CC99F-3533-52C4-AE87-CD83A57B52C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23434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a:extLst>
            <a:ext uri="{FF2B5EF4-FFF2-40B4-BE49-F238E27FC236}">
              <a16:creationId xmlns:a16="http://schemas.microsoft.com/office/drawing/2014/main" id="{90F9D6CA-4F12-A049-4A11-F85818DE87EA}"/>
            </a:ext>
          </a:extLst>
        </p:cNvPr>
        <p:cNvGrpSpPr/>
        <p:nvPr/>
      </p:nvGrpSpPr>
      <p:grpSpPr>
        <a:xfrm>
          <a:off x="0" y="0"/>
          <a:ext cx="0" cy="0"/>
          <a:chOff x="0" y="0"/>
          <a:chExt cx="0" cy="0"/>
        </a:xfrm>
      </p:grpSpPr>
      <p:sp>
        <p:nvSpPr>
          <p:cNvPr id="247" name="Google Shape;247;g311f8d7cdcd_0_549:notes">
            <a:extLst>
              <a:ext uri="{FF2B5EF4-FFF2-40B4-BE49-F238E27FC236}">
                <a16:creationId xmlns:a16="http://schemas.microsoft.com/office/drawing/2014/main" id="{0A4F2F49-0A3E-3D81-9DEA-DD7CD574EEA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8" name="Google Shape;248;g311f8d7cdcd_0_549:notes">
            <a:extLst>
              <a:ext uri="{FF2B5EF4-FFF2-40B4-BE49-F238E27FC236}">
                <a16:creationId xmlns:a16="http://schemas.microsoft.com/office/drawing/2014/main" id="{3111C0E4-0E67-C28A-6DB4-F5C3C29618F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34021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a:extLst>
            <a:ext uri="{FF2B5EF4-FFF2-40B4-BE49-F238E27FC236}">
              <a16:creationId xmlns:a16="http://schemas.microsoft.com/office/drawing/2014/main" id="{27AA9873-93C5-68ED-E9B6-1000BD7891E3}"/>
            </a:ext>
          </a:extLst>
        </p:cNvPr>
        <p:cNvGrpSpPr/>
        <p:nvPr/>
      </p:nvGrpSpPr>
      <p:grpSpPr>
        <a:xfrm>
          <a:off x="0" y="0"/>
          <a:ext cx="0" cy="0"/>
          <a:chOff x="0" y="0"/>
          <a:chExt cx="0" cy="0"/>
        </a:xfrm>
      </p:grpSpPr>
      <p:sp>
        <p:nvSpPr>
          <p:cNvPr id="247" name="Google Shape;247;g311f8d7cdcd_0_549:notes">
            <a:extLst>
              <a:ext uri="{FF2B5EF4-FFF2-40B4-BE49-F238E27FC236}">
                <a16:creationId xmlns:a16="http://schemas.microsoft.com/office/drawing/2014/main" id="{555C3375-BF56-7BC7-A824-62F574498F5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8" name="Google Shape;248;g311f8d7cdcd_0_549:notes">
            <a:extLst>
              <a:ext uri="{FF2B5EF4-FFF2-40B4-BE49-F238E27FC236}">
                <a16:creationId xmlns:a16="http://schemas.microsoft.com/office/drawing/2014/main" id="{04421B6A-624F-A6A6-30AF-29A0386151C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50274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EE9547-BF76-2B56-0C3F-F4D2756868D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DEE58FB-C197-1B4F-24D4-724B10818C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C1DCC6D-8DC8-C62D-E696-7658F1FD43A7}"/>
              </a:ext>
            </a:extLst>
          </p:cNvPr>
          <p:cNvSpPr>
            <a:spLocks noGrp="1"/>
          </p:cNvSpPr>
          <p:nvPr>
            <p:ph type="dt" sz="half" idx="10"/>
          </p:nvPr>
        </p:nvSpPr>
        <p:spPr/>
        <p:txBody>
          <a:bodyPr/>
          <a:lstStyle/>
          <a:p>
            <a:fld id="{D9984C06-6DD0-4374-B96F-115BD7208F15}" type="datetimeFigureOut">
              <a:rPr lang="fr-FR" smtClean="0"/>
              <a:t>20/02/2025</a:t>
            </a:fld>
            <a:endParaRPr lang="fr-FR"/>
          </a:p>
        </p:txBody>
      </p:sp>
      <p:sp>
        <p:nvSpPr>
          <p:cNvPr id="5" name="Espace réservé du pied de page 4">
            <a:extLst>
              <a:ext uri="{FF2B5EF4-FFF2-40B4-BE49-F238E27FC236}">
                <a16:creationId xmlns:a16="http://schemas.microsoft.com/office/drawing/2014/main" id="{459B2867-1318-3786-1B26-DEFA022043D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4B89765-2424-832C-4B7F-0758899555F9}"/>
              </a:ext>
            </a:extLst>
          </p:cNvPr>
          <p:cNvSpPr>
            <a:spLocks noGrp="1"/>
          </p:cNvSpPr>
          <p:nvPr>
            <p:ph type="sldNum" sz="quarter" idx="12"/>
          </p:nvPr>
        </p:nvSpPr>
        <p:spPr/>
        <p:txBody>
          <a:bodyPr/>
          <a:lstStyle/>
          <a:p>
            <a:fld id="{E7A94964-9738-42F9-9ACA-A3C3BA953E0E}" type="slidenum">
              <a:rPr lang="fr-FR" smtClean="0"/>
              <a:t>‹N°›</a:t>
            </a:fld>
            <a:endParaRPr lang="fr-FR"/>
          </a:p>
        </p:txBody>
      </p:sp>
    </p:spTree>
    <p:extLst>
      <p:ext uri="{BB962C8B-B14F-4D97-AF65-F5344CB8AC3E}">
        <p14:creationId xmlns:p14="http://schemas.microsoft.com/office/powerpoint/2010/main" val="587540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7444E4-64C8-322D-BE63-C7E6538F6CB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53876DB-A50E-3EAD-B018-AB3CF078B2C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6A9B051-A96E-F76B-0143-9812ACBCF70C}"/>
              </a:ext>
            </a:extLst>
          </p:cNvPr>
          <p:cNvSpPr>
            <a:spLocks noGrp="1"/>
          </p:cNvSpPr>
          <p:nvPr>
            <p:ph type="dt" sz="half" idx="10"/>
          </p:nvPr>
        </p:nvSpPr>
        <p:spPr/>
        <p:txBody>
          <a:bodyPr/>
          <a:lstStyle/>
          <a:p>
            <a:fld id="{D9984C06-6DD0-4374-B96F-115BD7208F15}" type="datetimeFigureOut">
              <a:rPr lang="fr-FR" smtClean="0"/>
              <a:t>20/02/2025</a:t>
            </a:fld>
            <a:endParaRPr lang="fr-FR"/>
          </a:p>
        </p:txBody>
      </p:sp>
      <p:sp>
        <p:nvSpPr>
          <p:cNvPr id="5" name="Espace réservé du pied de page 4">
            <a:extLst>
              <a:ext uri="{FF2B5EF4-FFF2-40B4-BE49-F238E27FC236}">
                <a16:creationId xmlns:a16="http://schemas.microsoft.com/office/drawing/2014/main" id="{EDB73797-3A83-F40E-E069-F452A1564BF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B2C98E4-4E55-8442-8D47-F7F55E1F8DB6}"/>
              </a:ext>
            </a:extLst>
          </p:cNvPr>
          <p:cNvSpPr>
            <a:spLocks noGrp="1"/>
          </p:cNvSpPr>
          <p:nvPr>
            <p:ph type="sldNum" sz="quarter" idx="12"/>
          </p:nvPr>
        </p:nvSpPr>
        <p:spPr/>
        <p:txBody>
          <a:bodyPr/>
          <a:lstStyle/>
          <a:p>
            <a:fld id="{E7A94964-9738-42F9-9ACA-A3C3BA953E0E}" type="slidenum">
              <a:rPr lang="fr-FR" smtClean="0"/>
              <a:t>‹N°›</a:t>
            </a:fld>
            <a:endParaRPr lang="fr-FR"/>
          </a:p>
        </p:txBody>
      </p:sp>
    </p:spTree>
    <p:extLst>
      <p:ext uri="{BB962C8B-B14F-4D97-AF65-F5344CB8AC3E}">
        <p14:creationId xmlns:p14="http://schemas.microsoft.com/office/powerpoint/2010/main" val="1345770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247E530-6BA1-E077-1A12-FD6214B2E27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3166423-E3D2-C760-586F-8DE65FF4D64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A78B1F7-774A-77A3-C857-32E3BEAC45E2}"/>
              </a:ext>
            </a:extLst>
          </p:cNvPr>
          <p:cNvSpPr>
            <a:spLocks noGrp="1"/>
          </p:cNvSpPr>
          <p:nvPr>
            <p:ph type="dt" sz="half" idx="10"/>
          </p:nvPr>
        </p:nvSpPr>
        <p:spPr/>
        <p:txBody>
          <a:bodyPr/>
          <a:lstStyle/>
          <a:p>
            <a:fld id="{D9984C06-6DD0-4374-B96F-115BD7208F15}" type="datetimeFigureOut">
              <a:rPr lang="fr-FR" smtClean="0"/>
              <a:t>20/02/2025</a:t>
            </a:fld>
            <a:endParaRPr lang="fr-FR"/>
          </a:p>
        </p:txBody>
      </p:sp>
      <p:sp>
        <p:nvSpPr>
          <p:cNvPr id="5" name="Espace réservé du pied de page 4">
            <a:extLst>
              <a:ext uri="{FF2B5EF4-FFF2-40B4-BE49-F238E27FC236}">
                <a16:creationId xmlns:a16="http://schemas.microsoft.com/office/drawing/2014/main" id="{B24BC689-2A18-33EC-7006-E6371BBF87D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E6151EC-ABDA-8B4D-1E47-15144665F845}"/>
              </a:ext>
            </a:extLst>
          </p:cNvPr>
          <p:cNvSpPr>
            <a:spLocks noGrp="1"/>
          </p:cNvSpPr>
          <p:nvPr>
            <p:ph type="sldNum" sz="quarter" idx="12"/>
          </p:nvPr>
        </p:nvSpPr>
        <p:spPr/>
        <p:txBody>
          <a:bodyPr/>
          <a:lstStyle/>
          <a:p>
            <a:fld id="{E7A94964-9738-42F9-9ACA-A3C3BA953E0E}" type="slidenum">
              <a:rPr lang="fr-FR" smtClean="0"/>
              <a:t>‹N°›</a:t>
            </a:fld>
            <a:endParaRPr lang="fr-FR"/>
          </a:p>
        </p:txBody>
      </p:sp>
    </p:spTree>
    <p:extLst>
      <p:ext uri="{BB962C8B-B14F-4D97-AF65-F5344CB8AC3E}">
        <p14:creationId xmlns:p14="http://schemas.microsoft.com/office/powerpoint/2010/main" val="727929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034F9B-DC71-BAA2-BFB1-9B7FD9A9F7F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7475B95-66A4-F784-55C5-7BFF025D4F0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6381416-8C72-2EEE-37FF-5E42A08AF740}"/>
              </a:ext>
            </a:extLst>
          </p:cNvPr>
          <p:cNvSpPr>
            <a:spLocks noGrp="1"/>
          </p:cNvSpPr>
          <p:nvPr>
            <p:ph type="dt" sz="half" idx="10"/>
          </p:nvPr>
        </p:nvSpPr>
        <p:spPr/>
        <p:txBody>
          <a:bodyPr/>
          <a:lstStyle/>
          <a:p>
            <a:fld id="{D9984C06-6DD0-4374-B96F-115BD7208F15}" type="datetimeFigureOut">
              <a:rPr lang="fr-FR" smtClean="0"/>
              <a:t>20/02/2025</a:t>
            </a:fld>
            <a:endParaRPr lang="fr-FR"/>
          </a:p>
        </p:txBody>
      </p:sp>
      <p:sp>
        <p:nvSpPr>
          <p:cNvPr id="5" name="Espace réservé du pied de page 4">
            <a:extLst>
              <a:ext uri="{FF2B5EF4-FFF2-40B4-BE49-F238E27FC236}">
                <a16:creationId xmlns:a16="http://schemas.microsoft.com/office/drawing/2014/main" id="{6245D3BB-72D1-3167-1675-9594EE9D98E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7EF3F4B-F7B4-C2D2-FB11-ED25859FDF31}"/>
              </a:ext>
            </a:extLst>
          </p:cNvPr>
          <p:cNvSpPr>
            <a:spLocks noGrp="1"/>
          </p:cNvSpPr>
          <p:nvPr>
            <p:ph type="sldNum" sz="quarter" idx="12"/>
          </p:nvPr>
        </p:nvSpPr>
        <p:spPr/>
        <p:txBody>
          <a:bodyPr/>
          <a:lstStyle/>
          <a:p>
            <a:fld id="{E7A94964-9738-42F9-9ACA-A3C3BA953E0E}" type="slidenum">
              <a:rPr lang="fr-FR" smtClean="0"/>
              <a:t>‹N°›</a:t>
            </a:fld>
            <a:endParaRPr lang="fr-FR"/>
          </a:p>
        </p:txBody>
      </p:sp>
    </p:spTree>
    <p:extLst>
      <p:ext uri="{BB962C8B-B14F-4D97-AF65-F5344CB8AC3E}">
        <p14:creationId xmlns:p14="http://schemas.microsoft.com/office/powerpoint/2010/main" val="1873711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6962B0-B132-7E60-34C0-A2080C0AA9A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86359C6-946E-83B1-4FCB-2A4A6F6EDA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9B2FE7E-DDC6-9CCD-E1B5-D41FFA615626}"/>
              </a:ext>
            </a:extLst>
          </p:cNvPr>
          <p:cNvSpPr>
            <a:spLocks noGrp="1"/>
          </p:cNvSpPr>
          <p:nvPr>
            <p:ph type="dt" sz="half" idx="10"/>
          </p:nvPr>
        </p:nvSpPr>
        <p:spPr/>
        <p:txBody>
          <a:bodyPr/>
          <a:lstStyle/>
          <a:p>
            <a:fld id="{D9984C06-6DD0-4374-B96F-115BD7208F15}" type="datetimeFigureOut">
              <a:rPr lang="fr-FR" smtClean="0"/>
              <a:t>20/02/2025</a:t>
            </a:fld>
            <a:endParaRPr lang="fr-FR"/>
          </a:p>
        </p:txBody>
      </p:sp>
      <p:sp>
        <p:nvSpPr>
          <p:cNvPr id="5" name="Espace réservé du pied de page 4">
            <a:extLst>
              <a:ext uri="{FF2B5EF4-FFF2-40B4-BE49-F238E27FC236}">
                <a16:creationId xmlns:a16="http://schemas.microsoft.com/office/drawing/2014/main" id="{BB2091CA-4280-52DB-668F-52C254B6443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F9CCE14-4DBE-3B8B-04B7-2AFF8B324C39}"/>
              </a:ext>
            </a:extLst>
          </p:cNvPr>
          <p:cNvSpPr>
            <a:spLocks noGrp="1"/>
          </p:cNvSpPr>
          <p:nvPr>
            <p:ph type="sldNum" sz="quarter" idx="12"/>
          </p:nvPr>
        </p:nvSpPr>
        <p:spPr/>
        <p:txBody>
          <a:bodyPr/>
          <a:lstStyle/>
          <a:p>
            <a:fld id="{E7A94964-9738-42F9-9ACA-A3C3BA953E0E}" type="slidenum">
              <a:rPr lang="fr-FR" smtClean="0"/>
              <a:t>‹N°›</a:t>
            </a:fld>
            <a:endParaRPr lang="fr-FR"/>
          </a:p>
        </p:txBody>
      </p:sp>
    </p:spTree>
    <p:extLst>
      <p:ext uri="{BB962C8B-B14F-4D97-AF65-F5344CB8AC3E}">
        <p14:creationId xmlns:p14="http://schemas.microsoft.com/office/powerpoint/2010/main" val="1118750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C26DF1-8B9A-B152-84C5-D247E6788AA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66EF01D-C2CD-524A-0E38-70A1E0FB7F1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5B5F7BF-7781-9E6F-DFCF-A59EECD8113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9B89878-9290-FB90-2A5B-AD032E520E16}"/>
              </a:ext>
            </a:extLst>
          </p:cNvPr>
          <p:cNvSpPr>
            <a:spLocks noGrp="1"/>
          </p:cNvSpPr>
          <p:nvPr>
            <p:ph type="dt" sz="half" idx="10"/>
          </p:nvPr>
        </p:nvSpPr>
        <p:spPr/>
        <p:txBody>
          <a:bodyPr/>
          <a:lstStyle/>
          <a:p>
            <a:fld id="{D9984C06-6DD0-4374-B96F-115BD7208F15}" type="datetimeFigureOut">
              <a:rPr lang="fr-FR" smtClean="0"/>
              <a:t>20/02/2025</a:t>
            </a:fld>
            <a:endParaRPr lang="fr-FR"/>
          </a:p>
        </p:txBody>
      </p:sp>
      <p:sp>
        <p:nvSpPr>
          <p:cNvPr id="6" name="Espace réservé du pied de page 5">
            <a:extLst>
              <a:ext uri="{FF2B5EF4-FFF2-40B4-BE49-F238E27FC236}">
                <a16:creationId xmlns:a16="http://schemas.microsoft.com/office/drawing/2014/main" id="{CA1C0311-166B-C1D7-8550-4EC4EBD66C0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C250D9F-46E1-A780-A433-1CF236F73B73}"/>
              </a:ext>
            </a:extLst>
          </p:cNvPr>
          <p:cNvSpPr>
            <a:spLocks noGrp="1"/>
          </p:cNvSpPr>
          <p:nvPr>
            <p:ph type="sldNum" sz="quarter" idx="12"/>
          </p:nvPr>
        </p:nvSpPr>
        <p:spPr/>
        <p:txBody>
          <a:bodyPr/>
          <a:lstStyle/>
          <a:p>
            <a:fld id="{E7A94964-9738-42F9-9ACA-A3C3BA953E0E}" type="slidenum">
              <a:rPr lang="fr-FR" smtClean="0"/>
              <a:t>‹N°›</a:t>
            </a:fld>
            <a:endParaRPr lang="fr-FR"/>
          </a:p>
        </p:txBody>
      </p:sp>
    </p:spTree>
    <p:extLst>
      <p:ext uri="{BB962C8B-B14F-4D97-AF65-F5344CB8AC3E}">
        <p14:creationId xmlns:p14="http://schemas.microsoft.com/office/powerpoint/2010/main" val="4055779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8E7F07-0DC3-BFB8-326E-C64C4D0FFC9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976C852-101C-288B-8BA9-32C0A1EF47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B125F17-74E5-7A52-EF50-81F7C997419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031E6DAC-8E62-A106-75C2-43E6C45B6C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A445A6-711A-AFFB-061B-2A4B87EB35F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CD872E5-F7D5-2573-60C3-61B946E22DFA}"/>
              </a:ext>
            </a:extLst>
          </p:cNvPr>
          <p:cNvSpPr>
            <a:spLocks noGrp="1"/>
          </p:cNvSpPr>
          <p:nvPr>
            <p:ph type="dt" sz="half" idx="10"/>
          </p:nvPr>
        </p:nvSpPr>
        <p:spPr/>
        <p:txBody>
          <a:bodyPr/>
          <a:lstStyle/>
          <a:p>
            <a:fld id="{D9984C06-6DD0-4374-B96F-115BD7208F15}" type="datetimeFigureOut">
              <a:rPr lang="fr-FR" smtClean="0"/>
              <a:t>20/02/2025</a:t>
            </a:fld>
            <a:endParaRPr lang="fr-FR"/>
          </a:p>
        </p:txBody>
      </p:sp>
      <p:sp>
        <p:nvSpPr>
          <p:cNvPr id="8" name="Espace réservé du pied de page 7">
            <a:extLst>
              <a:ext uri="{FF2B5EF4-FFF2-40B4-BE49-F238E27FC236}">
                <a16:creationId xmlns:a16="http://schemas.microsoft.com/office/drawing/2014/main" id="{E6EEA4B3-84AB-4465-AD05-F3F3BD6D8C9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F95C114-1A39-558D-0C3D-EE8575A2F41A}"/>
              </a:ext>
            </a:extLst>
          </p:cNvPr>
          <p:cNvSpPr>
            <a:spLocks noGrp="1"/>
          </p:cNvSpPr>
          <p:nvPr>
            <p:ph type="sldNum" sz="quarter" idx="12"/>
          </p:nvPr>
        </p:nvSpPr>
        <p:spPr/>
        <p:txBody>
          <a:bodyPr/>
          <a:lstStyle/>
          <a:p>
            <a:fld id="{E7A94964-9738-42F9-9ACA-A3C3BA953E0E}" type="slidenum">
              <a:rPr lang="fr-FR" smtClean="0"/>
              <a:t>‹N°›</a:t>
            </a:fld>
            <a:endParaRPr lang="fr-FR"/>
          </a:p>
        </p:txBody>
      </p:sp>
    </p:spTree>
    <p:extLst>
      <p:ext uri="{BB962C8B-B14F-4D97-AF65-F5344CB8AC3E}">
        <p14:creationId xmlns:p14="http://schemas.microsoft.com/office/powerpoint/2010/main" val="224877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8C81E7-5627-3506-6191-DB63493AD8A2}"/>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FB268B5-0E64-0BDE-AE45-216F09E9AC31}"/>
              </a:ext>
            </a:extLst>
          </p:cNvPr>
          <p:cNvSpPr>
            <a:spLocks noGrp="1"/>
          </p:cNvSpPr>
          <p:nvPr>
            <p:ph type="dt" sz="half" idx="10"/>
          </p:nvPr>
        </p:nvSpPr>
        <p:spPr/>
        <p:txBody>
          <a:bodyPr/>
          <a:lstStyle/>
          <a:p>
            <a:fld id="{D9984C06-6DD0-4374-B96F-115BD7208F15}" type="datetimeFigureOut">
              <a:rPr lang="fr-FR" smtClean="0"/>
              <a:t>20/02/2025</a:t>
            </a:fld>
            <a:endParaRPr lang="fr-FR"/>
          </a:p>
        </p:txBody>
      </p:sp>
      <p:sp>
        <p:nvSpPr>
          <p:cNvPr id="4" name="Espace réservé du pied de page 3">
            <a:extLst>
              <a:ext uri="{FF2B5EF4-FFF2-40B4-BE49-F238E27FC236}">
                <a16:creationId xmlns:a16="http://schemas.microsoft.com/office/drawing/2014/main" id="{B78DE9E1-4D33-6D0E-2B01-1A849636F60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3264C9D-430D-55BA-DC20-F0370699138B}"/>
              </a:ext>
            </a:extLst>
          </p:cNvPr>
          <p:cNvSpPr>
            <a:spLocks noGrp="1"/>
          </p:cNvSpPr>
          <p:nvPr>
            <p:ph type="sldNum" sz="quarter" idx="12"/>
          </p:nvPr>
        </p:nvSpPr>
        <p:spPr/>
        <p:txBody>
          <a:bodyPr/>
          <a:lstStyle/>
          <a:p>
            <a:fld id="{E7A94964-9738-42F9-9ACA-A3C3BA953E0E}" type="slidenum">
              <a:rPr lang="fr-FR" smtClean="0"/>
              <a:t>‹N°›</a:t>
            </a:fld>
            <a:endParaRPr lang="fr-FR"/>
          </a:p>
        </p:txBody>
      </p:sp>
    </p:spTree>
    <p:extLst>
      <p:ext uri="{BB962C8B-B14F-4D97-AF65-F5344CB8AC3E}">
        <p14:creationId xmlns:p14="http://schemas.microsoft.com/office/powerpoint/2010/main" val="1352925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A2B3E71-E320-61A9-D134-79FAB29C812F}"/>
              </a:ext>
            </a:extLst>
          </p:cNvPr>
          <p:cNvSpPr>
            <a:spLocks noGrp="1"/>
          </p:cNvSpPr>
          <p:nvPr>
            <p:ph type="dt" sz="half" idx="10"/>
          </p:nvPr>
        </p:nvSpPr>
        <p:spPr/>
        <p:txBody>
          <a:bodyPr/>
          <a:lstStyle/>
          <a:p>
            <a:fld id="{D9984C06-6DD0-4374-B96F-115BD7208F15}" type="datetimeFigureOut">
              <a:rPr lang="fr-FR" smtClean="0"/>
              <a:t>20/02/2025</a:t>
            </a:fld>
            <a:endParaRPr lang="fr-FR"/>
          </a:p>
        </p:txBody>
      </p:sp>
      <p:sp>
        <p:nvSpPr>
          <p:cNvPr id="3" name="Espace réservé du pied de page 2">
            <a:extLst>
              <a:ext uri="{FF2B5EF4-FFF2-40B4-BE49-F238E27FC236}">
                <a16:creationId xmlns:a16="http://schemas.microsoft.com/office/drawing/2014/main" id="{12E4B0D6-7FA4-E133-E80F-C0017EC284A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FCB6D77-D8F8-E631-1D9D-AE669A5CCB9A}"/>
              </a:ext>
            </a:extLst>
          </p:cNvPr>
          <p:cNvSpPr>
            <a:spLocks noGrp="1"/>
          </p:cNvSpPr>
          <p:nvPr>
            <p:ph type="sldNum" sz="quarter" idx="12"/>
          </p:nvPr>
        </p:nvSpPr>
        <p:spPr/>
        <p:txBody>
          <a:bodyPr/>
          <a:lstStyle/>
          <a:p>
            <a:fld id="{E7A94964-9738-42F9-9ACA-A3C3BA953E0E}" type="slidenum">
              <a:rPr lang="fr-FR" smtClean="0"/>
              <a:t>‹N°›</a:t>
            </a:fld>
            <a:endParaRPr lang="fr-FR"/>
          </a:p>
        </p:txBody>
      </p:sp>
    </p:spTree>
    <p:extLst>
      <p:ext uri="{BB962C8B-B14F-4D97-AF65-F5344CB8AC3E}">
        <p14:creationId xmlns:p14="http://schemas.microsoft.com/office/powerpoint/2010/main" val="3582767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64698C-9A85-FF4D-4020-910D878CDF1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3DD2F7CC-F643-E411-0BB0-FB9107F263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BC5DDE9-0E3D-44A0-0D7B-BA3C5D67C6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82DB4FE-B386-A8C7-07AA-25C128477815}"/>
              </a:ext>
            </a:extLst>
          </p:cNvPr>
          <p:cNvSpPr>
            <a:spLocks noGrp="1"/>
          </p:cNvSpPr>
          <p:nvPr>
            <p:ph type="dt" sz="half" idx="10"/>
          </p:nvPr>
        </p:nvSpPr>
        <p:spPr/>
        <p:txBody>
          <a:bodyPr/>
          <a:lstStyle/>
          <a:p>
            <a:fld id="{D9984C06-6DD0-4374-B96F-115BD7208F15}" type="datetimeFigureOut">
              <a:rPr lang="fr-FR" smtClean="0"/>
              <a:t>20/02/2025</a:t>
            </a:fld>
            <a:endParaRPr lang="fr-FR"/>
          </a:p>
        </p:txBody>
      </p:sp>
      <p:sp>
        <p:nvSpPr>
          <p:cNvPr id="6" name="Espace réservé du pied de page 5">
            <a:extLst>
              <a:ext uri="{FF2B5EF4-FFF2-40B4-BE49-F238E27FC236}">
                <a16:creationId xmlns:a16="http://schemas.microsoft.com/office/drawing/2014/main" id="{7F8EF2BE-A4AB-B92A-856E-D9F6E0ED5C5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D93D39A-42B1-B793-0D9F-780568409B89}"/>
              </a:ext>
            </a:extLst>
          </p:cNvPr>
          <p:cNvSpPr>
            <a:spLocks noGrp="1"/>
          </p:cNvSpPr>
          <p:nvPr>
            <p:ph type="sldNum" sz="quarter" idx="12"/>
          </p:nvPr>
        </p:nvSpPr>
        <p:spPr/>
        <p:txBody>
          <a:bodyPr/>
          <a:lstStyle/>
          <a:p>
            <a:fld id="{E7A94964-9738-42F9-9ACA-A3C3BA953E0E}" type="slidenum">
              <a:rPr lang="fr-FR" smtClean="0"/>
              <a:t>‹N°›</a:t>
            </a:fld>
            <a:endParaRPr lang="fr-FR"/>
          </a:p>
        </p:txBody>
      </p:sp>
    </p:spTree>
    <p:extLst>
      <p:ext uri="{BB962C8B-B14F-4D97-AF65-F5344CB8AC3E}">
        <p14:creationId xmlns:p14="http://schemas.microsoft.com/office/powerpoint/2010/main" val="2821564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FF8AC2-2E24-897F-639C-C1DA49F52E7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D2F61A1-DF73-6E8D-A56A-F25F11648A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06B4BD9-A5CB-72C5-F444-21B28BDF82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0C907DA-BCF8-A1C8-DAE7-CF4F5AFFEF2B}"/>
              </a:ext>
            </a:extLst>
          </p:cNvPr>
          <p:cNvSpPr>
            <a:spLocks noGrp="1"/>
          </p:cNvSpPr>
          <p:nvPr>
            <p:ph type="dt" sz="half" idx="10"/>
          </p:nvPr>
        </p:nvSpPr>
        <p:spPr/>
        <p:txBody>
          <a:bodyPr/>
          <a:lstStyle/>
          <a:p>
            <a:fld id="{D9984C06-6DD0-4374-B96F-115BD7208F15}" type="datetimeFigureOut">
              <a:rPr lang="fr-FR" smtClean="0"/>
              <a:t>20/02/2025</a:t>
            </a:fld>
            <a:endParaRPr lang="fr-FR"/>
          </a:p>
        </p:txBody>
      </p:sp>
      <p:sp>
        <p:nvSpPr>
          <p:cNvPr id="6" name="Espace réservé du pied de page 5">
            <a:extLst>
              <a:ext uri="{FF2B5EF4-FFF2-40B4-BE49-F238E27FC236}">
                <a16:creationId xmlns:a16="http://schemas.microsoft.com/office/drawing/2014/main" id="{CEBEFECE-293D-EEC2-7165-5B4121CBA0D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FE9702E-C6C3-8863-5B34-5F2A1FDF706F}"/>
              </a:ext>
            </a:extLst>
          </p:cNvPr>
          <p:cNvSpPr>
            <a:spLocks noGrp="1"/>
          </p:cNvSpPr>
          <p:nvPr>
            <p:ph type="sldNum" sz="quarter" idx="12"/>
          </p:nvPr>
        </p:nvSpPr>
        <p:spPr/>
        <p:txBody>
          <a:bodyPr/>
          <a:lstStyle/>
          <a:p>
            <a:fld id="{E7A94964-9738-42F9-9ACA-A3C3BA953E0E}" type="slidenum">
              <a:rPr lang="fr-FR" smtClean="0"/>
              <a:t>‹N°›</a:t>
            </a:fld>
            <a:endParaRPr lang="fr-FR"/>
          </a:p>
        </p:txBody>
      </p:sp>
    </p:spTree>
    <p:extLst>
      <p:ext uri="{BB962C8B-B14F-4D97-AF65-F5344CB8AC3E}">
        <p14:creationId xmlns:p14="http://schemas.microsoft.com/office/powerpoint/2010/main" val="729183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0D1D979-DEBB-18D2-6AC4-22E73A18E9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0F05B06-0900-AD0A-1989-746B596BBF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CDB3738-8366-F7DF-499B-86425EDF1B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84C06-6DD0-4374-B96F-115BD7208F15}" type="datetimeFigureOut">
              <a:rPr lang="fr-FR" smtClean="0"/>
              <a:t>20/02/2025</a:t>
            </a:fld>
            <a:endParaRPr lang="fr-FR"/>
          </a:p>
        </p:txBody>
      </p:sp>
      <p:sp>
        <p:nvSpPr>
          <p:cNvPr id="5" name="Espace réservé du pied de page 4">
            <a:extLst>
              <a:ext uri="{FF2B5EF4-FFF2-40B4-BE49-F238E27FC236}">
                <a16:creationId xmlns:a16="http://schemas.microsoft.com/office/drawing/2014/main" id="{9E7CC56B-AA4D-A84C-0B2C-D474943B4E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7CBDC0C-0BC3-011D-6343-2EEAB1BF9A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94964-9738-42F9-9ACA-A3C3BA953E0E}" type="slidenum">
              <a:rPr lang="fr-FR" smtClean="0"/>
              <a:t>‹N°›</a:t>
            </a:fld>
            <a:endParaRPr lang="fr-FR"/>
          </a:p>
        </p:txBody>
      </p:sp>
    </p:spTree>
    <p:extLst>
      <p:ext uri="{BB962C8B-B14F-4D97-AF65-F5344CB8AC3E}">
        <p14:creationId xmlns:p14="http://schemas.microsoft.com/office/powerpoint/2010/main" val="137437444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0C6F25-F07D-39F9-99C0-D2F0050F4A26}"/>
              </a:ext>
            </a:extLst>
          </p:cNvPr>
          <p:cNvSpPr>
            <a:spLocks noGrp="1"/>
          </p:cNvSpPr>
          <p:nvPr>
            <p:ph type="ctrTitle"/>
          </p:nvPr>
        </p:nvSpPr>
        <p:spPr>
          <a:xfrm>
            <a:off x="900334" y="854440"/>
            <a:ext cx="9495691" cy="4060258"/>
          </a:xfrm>
        </p:spPr>
        <p:txBody>
          <a:bodyPr>
            <a:noAutofit/>
          </a:bodyPr>
          <a:lstStyle/>
          <a:p>
            <a:pPr algn="ctr"/>
            <a:r>
              <a:rPr lang="fr-FR" sz="7200" b="1" dirty="0">
                <a:solidFill>
                  <a:srgbClr val="E46C0A"/>
                </a:solidFill>
                <a:latin typeface="Times New Roman" panose="02020603050405020304" pitchFamily="18" charset="0"/>
                <a:ea typeface="+mn-ea"/>
                <a:cs typeface="Times New Roman" panose="02020603050405020304" pitchFamily="18" charset="0"/>
              </a:rPr>
              <a:t>Déclaration d’Opération Suspecte </a:t>
            </a:r>
            <a:br>
              <a:rPr lang="fr-FR" sz="7200" b="1" dirty="0">
                <a:solidFill>
                  <a:srgbClr val="E46C0A"/>
                </a:solidFill>
                <a:latin typeface="Times New Roman" panose="02020603050405020304" pitchFamily="18" charset="0"/>
                <a:ea typeface="+mn-ea"/>
                <a:cs typeface="Times New Roman" panose="02020603050405020304" pitchFamily="18" charset="0"/>
              </a:rPr>
            </a:br>
            <a:r>
              <a:rPr lang="fr-FR" sz="7200" b="1" dirty="0">
                <a:solidFill>
                  <a:srgbClr val="E46C0A"/>
                </a:solidFill>
                <a:latin typeface="Times New Roman" panose="02020603050405020304" pitchFamily="18" charset="0"/>
                <a:ea typeface="+mn-ea"/>
                <a:cs typeface="Times New Roman" panose="02020603050405020304" pitchFamily="18" charset="0"/>
              </a:rPr>
              <a:t>(DOS)</a:t>
            </a:r>
          </a:p>
        </p:txBody>
      </p:sp>
      <p:sp>
        <p:nvSpPr>
          <p:cNvPr id="3" name="Sous-titre 2">
            <a:extLst>
              <a:ext uri="{FF2B5EF4-FFF2-40B4-BE49-F238E27FC236}">
                <a16:creationId xmlns:a16="http://schemas.microsoft.com/office/drawing/2014/main" id="{F327EFB8-E6BA-ED8D-9FEF-84AB9B397B99}"/>
              </a:ext>
            </a:extLst>
          </p:cNvPr>
          <p:cNvSpPr>
            <a:spLocks noGrp="1"/>
          </p:cNvSpPr>
          <p:nvPr>
            <p:ph type="subTitle" idx="1"/>
          </p:nvPr>
        </p:nvSpPr>
        <p:spPr>
          <a:xfrm>
            <a:off x="8046720" y="4740813"/>
            <a:ext cx="2349305" cy="1477108"/>
          </a:xfrm>
        </p:spPr>
        <p:txBody>
          <a:bodyPr>
            <a:normAutofit fontScale="92500"/>
          </a:bodyPr>
          <a:lstStyle/>
          <a:p>
            <a:endParaRPr lang="fr-FR" b="1" dirty="0"/>
          </a:p>
          <a:p>
            <a:pPr algn="ctr"/>
            <a:r>
              <a:rPr lang="fr-FR" b="1" dirty="0"/>
              <a:t>Chantal BODET</a:t>
            </a:r>
          </a:p>
          <a:p>
            <a:pPr algn="ctr"/>
            <a:r>
              <a:rPr lang="fr-FR" b="1" dirty="0"/>
              <a:t>Analyste Financier</a:t>
            </a:r>
          </a:p>
          <a:p>
            <a:endParaRPr lang="fr-FR" dirty="0"/>
          </a:p>
        </p:txBody>
      </p:sp>
    </p:spTree>
    <p:extLst>
      <p:ext uri="{BB962C8B-B14F-4D97-AF65-F5344CB8AC3E}">
        <p14:creationId xmlns:p14="http://schemas.microsoft.com/office/powerpoint/2010/main" val="1239834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385FBFA0-A2D0-70ED-D02D-A26B639E7F5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FF10B7F-C463-3C1F-70A4-1933A5F51187}"/>
              </a:ext>
            </a:extLst>
          </p:cNvPr>
          <p:cNvSpPr>
            <a:spLocks noGrp="1"/>
          </p:cNvSpPr>
          <p:nvPr>
            <p:ph type="title"/>
          </p:nvPr>
        </p:nvSpPr>
        <p:spPr>
          <a:xfrm>
            <a:off x="299803" y="365125"/>
            <a:ext cx="11239054" cy="1325563"/>
          </a:xfrm>
        </p:spPr>
        <p:txBody>
          <a:bodyPr>
            <a:normAutofit/>
          </a:bodyPr>
          <a:lstStyle/>
          <a:p>
            <a:pPr algn="ctr"/>
            <a:r>
              <a:rPr lang="fr-FR" sz="3200" b="1" dirty="0">
                <a:solidFill>
                  <a:srgbClr val="E46C0A"/>
                </a:solidFill>
                <a:latin typeface="Times New Roman" panose="02020603050405020304" pitchFamily="18" charset="0"/>
                <a:ea typeface="+mn-ea"/>
                <a:cs typeface="Times New Roman" panose="02020603050405020304" pitchFamily="18" charset="0"/>
              </a:rPr>
              <a:t>V- POURQUOI  EST-CE IMPORTANT DE DÉTECTER UNE OPÉRATION ATYPIQUE</a:t>
            </a:r>
            <a:endParaRPr lang="fr-FR" sz="3200" dirty="0"/>
          </a:p>
        </p:txBody>
      </p:sp>
      <p:sp>
        <p:nvSpPr>
          <p:cNvPr id="3" name="Espace réservé du contenu 2">
            <a:extLst>
              <a:ext uri="{FF2B5EF4-FFF2-40B4-BE49-F238E27FC236}">
                <a16:creationId xmlns:a16="http://schemas.microsoft.com/office/drawing/2014/main" id="{CADA9771-E305-3C05-53AA-A85D3271BB6B}"/>
              </a:ext>
            </a:extLst>
          </p:cNvPr>
          <p:cNvSpPr>
            <a:spLocks noGrp="1"/>
          </p:cNvSpPr>
          <p:nvPr>
            <p:ph idx="1"/>
          </p:nvPr>
        </p:nvSpPr>
        <p:spPr>
          <a:xfrm>
            <a:off x="199869" y="1690687"/>
            <a:ext cx="11792262" cy="4802187"/>
          </a:xfrm>
        </p:spPr>
        <p:txBody>
          <a:bodyPr>
            <a:noAutofit/>
          </a:bodyPr>
          <a:lstStyle/>
          <a:p>
            <a:pPr algn="just">
              <a:lnSpc>
                <a:spcPct val="107000"/>
              </a:lnSpc>
              <a:spcAft>
                <a:spcPts val="800"/>
              </a:spcAft>
            </a:pPr>
            <a:r>
              <a:rPr lang="fr-FR" dirty="0">
                <a:latin typeface="Times New Roman" panose="02020603050405020304" pitchFamily="18" charset="0"/>
                <a:cs typeface="Times New Roman" panose="02020603050405020304" pitchFamily="18" charset="0"/>
              </a:rPr>
              <a:t>Protéger le système financier, l'économie et la société dans son ensemble des conséquences néfastes de ces activités illégales.</a:t>
            </a:r>
          </a:p>
          <a:p>
            <a:pPr algn="just">
              <a:lnSpc>
                <a:spcPct val="107000"/>
              </a:lnSpc>
              <a:spcAft>
                <a:spcPts val="800"/>
              </a:spcAft>
            </a:pPr>
            <a:r>
              <a:rPr lang="fr-FR" dirty="0">
                <a:latin typeface="Times New Roman" panose="02020603050405020304" pitchFamily="18" charset="0"/>
                <a:cs typeface="Times New Roman" panose="02020603050405020304" pitchFamily="18" charset="0"/>
              </a:rPr>
              <a:t>Protéger la réputation de l'institution: La non-détection d'opérations suspectes peut entraîner des sanctions et une perte de confiance de la part des clients.</a:t>
            </a:r>
          </a:p>
          <a:p>
            <a:pPr algn="just">
              <a:lnSpc>
                <a:spcPct val="107000"/>
              </a:lnSpc>
              <a:spcAft>
                <a:spcPts val="800"/>
              </a:spcAft>
            </a:pPr>
            <a:r>
              <a:rPr lang="fr-FR" dirty="0">
                <a:latin typeface="Times New Roman" panose="02020603050405020304" pitchFamily="18" charset="0"/>
                <a:cs typeface="Times New Roman" panose="02020603050405020304" pitchFamily="18" charset="0"/>
              </a:rPr>
              <a:t>Se conformer à la réglementation avec la mise en place des dispositifs de contrôle afin de détecter les opérations suspectes.</a:t>
            </a:r>
          </a:p>
          <a:p>
            <a:pPr algn="just">
              <a:lnSpc>
                <a:spcPct val="107000"/>
              </a:lnSpc>
              <a:spcAft>
                <a:spcPts val="800"/>
              </a:spcAft>
            </a:pPr>
            <a:r>
              <a:rPr lang="fr-FR" dirty="0">
                <a:latin typeface="Times New Roman" panose="02020603050405020304" pitchFamily="18" charset="0"/>
                <a:cs typeface="Times New Roman" panose="02020603050405020304" pitchFamily="18" charset="0"/>
              </a:rPr>
              <a:t>Collaborer: Partager les connaissances sur les opérations atypiques, on encourage une collaboration entre les différents acteurs (institutions financières, autorités de régulation, etc.) pour lutter efficacement contre ces menaces.</a:t>
            </a:r>
          </a:p>
          <a:p>
            <a:endParaRPr lang="fr-FR"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9054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C76A6D-6E4B-5AF7-FFD6-EB2C5001E55A}"/>
              </a:ext>
            </a:extLst>
          </p:cNvPr>
          <p:cNvSpPr>
            <a:spLocks noGrp="1"/>
          </p:cNvSpPr>
          <p:nvPr>
            <p:ph type="title"/>
          </p:nvPr>
        </p:nvSpPr>
        <p:spPr>
          <a:xfrm>
            <a:off x="145143" y="203201"/>
            <a:ext cx="11814628" cy="1001485"/>
          </a:xfrm>
        </p:spPr>
        <p:txBody>
          <a:bodyPr>
            <a:noAutofit/>
          </a:bodyPr>
          <a:lstStyle/>
          <a:p>
            <a:r>
              <a:rPr lang="fr-FR" sz="3600" b="1" dirty="0">
                <a:solidFill>
                  <a:srgbClr val="E46C0A"/>
                </a:solidFill>
                <a:latin typeface="Times New Roman" panose="02020603050405020304" pitchFamily="18" charset="0"/>
                <a:ea typeface="+mn-ea"/>
                <a:cs typeface="Times New Roman" panose="02020603050405020304" pitchFamily="18" charset="0"/>
              </a:rPr>
              <a:t>VI- Indicateurs d’opérations suspectes (Comment reconnaitre une opération suspecte)</a:t>
            </a:r>
          </a:p>
        </p:txBody>
      </p:sp>
      <p:sp>
        <p:nvSpPr>
          <p:cNvPr id="3" name="Espace réservé du contenu 2">
            <a:extLst>
              <a:ext uri="{FF2B5EF4-FFF2-40B4-BE49-F238E27FC236}">
                <a16:creationId xmlns:a16="http://schemas.microsoft.com/office/drawing/2014/main" id="{392294B6-A939-F033-DC22-723ACB7BBE94}"/>
              </a:ext>
            </a:extLst>
          </p:cNvPr>
          <p:cNvSpPr>
            <a:spLocks noGrp="1"/>
          </p:cNvSpPr>
          <p:nvPr>
            <p:ph idx="1"/>
          </p:nvPr>
        </p:nvSpPr>
        <p:spPr>
          <a:xfrm>
            <a:off x="145143" y="1451428"/>
            <a:ext cx="11814628" cy="5203371"/>
          </a:xfrm>
        </p:spPr>
        <p:txBody>
          <a:bodyPr>
            <a:noAutofit/>
          </a:bodyPr>
          <a:lstStyle/>
          <a:p>
            <a:pPr marL="0" indent="0" algn="just">
              <a:lnSpc>
                <a:spcPct val="107000"/>
              </a:lnSpc>
              <a:spcAft>
                <a:spcPts val="800"/>
              </a:spcAft>
              <a:buNone/>
            </a:pP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Les indicateurs généraux suivants permettent d'identifier ou de reconnaitre une opération suspecte :</a:t>
            </a:r>
          </a:p>
          <a:p>
            <a:pPr lvl="1" algn="just">
              <a:lnSpc>
                <a:spcPct val="107000"/>
              </a:lnSpc>
              <a:spcAft>
                <a:spcPts val="800"/>
              </a:spcAft>
            </a:pP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Transactions sans justification économique apparente.</a:t>
            </a:r>
          </a:p>
          <a:p>
            <a:pPr lvl="1" algn="just">
              <a:lnSpc>
                <a:spcPct val="107000"/>
              </a:lnSpc>
              <a:spcAft>
                <a:spcPts val="800"/>
              </a:spcAft>
            </a:pP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Utilisation de structures complexes ou d'intermédiaires sans raison valable.</a:t>
            </a:r>
          </a:p>
          <a:p>
            <a:pPr lvl="1" algn="just">
              <a:lnSpc>
                <a:spcPct val="107000"/>
              </a:lnSpc>
              <a:spcAft>
                <a:spcPts val="800"/>
              </a:spcAft>
            </a:pP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Montants fractionnés pour éviter les seuils de déclaration.</a:t>
            </a:r>
          </a:p>
          <a:p>
            <a:pPr lvl="1" algn="just">
              <a:lnSpc>
                <a:spcPct val="107000"/>
              </a:lnSpc>
              <a:spcAft>
                <a:spcPts val="800"/>
              </a:spcAft>
            </a:pP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Transactions impliquant des juridictions à haut risque.</a:t>
            </a:r>
          </a:p>
          <a:p>
            <a:pPr lvl="1" algn="just">
              <a:lnSpc>
                <a:spcPct val="107000"/>
              </a:lnSpc>
              <a:spcAft>
                <a:spcPts val="800"/>
              </a:spcAft>
            </a:pP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Clients refusant de fournir des informations sur l'origine des fonds.</a:t>
            </a:r>
          </a:p>
          <a:p>
            <a:pPr marL="0" indent="0" algn="just">
              <a:buNone/>
            </a:pPr>
            <a:endParaRPr lang="fr-FR" sz="500" dirty="0"/>
          </a:p>
        </p:txBody>
      </p:sp>
    </p:spTree>
    <p:extLst>
      <p:ext uri="{BB962C8B-B14F-4D97-AF65-F5344CB8AC3E}">
        <p14:creationId xmlns:p14="http://schemas.microsoft.com/office/powerpoint/2010/main" val="2311994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AD131F47-53B9-6A9E-4D7D-4363E866E131}"/>
              </a:ext>
            </a:extLst>
          </p:cNvPr>
          <p:cNvSpPr>
            <a:spLocks noGrp="1"/>
          </p:cNvSpPr>
          <p:nvPr>
            <p:ph type="title"/>
          </p:nvPr>
        </p:nvSpPr>
        <p:spPr>
          <a:xfrm>
            <a:off x="246744" y="101601"/>
            <a:ext cx="11261582" cy="1611086"/>
          </a:xfrm>
        </p:spPr>
        <p:txBody>
          <a:bodyPr>
            <a:noAutofit/>
          </a:bodyPr>
          <a:lstStyle/>
          <a:p>
            <a:r>
              <a:rPr lang="fr-FR" sz="3600" b="1" dirty="0">
                <a:solidFill>
                  <a:srgbClr val="E46C0A"/>
                </a:solidFill>
                <a:latin typeface="Times New Roman" panose="02020603050405020304" pitchFamily="18" charset="0"/>
                <a:ea typeface="+mn-ea"/>
                <a:cs typeface="Times New Roman" panose="02020603050405020304" pitchFamily="18" charset="0"/>
              </a:rPr>
              <a:t>VI- Indicateurs d’opérations suspectes (Comment reconnaitre une opération suspecte)</a:t>
            </a:r>
          </a:p>
        </p:txBody>
      </p:sp>
      <p:sp>
        <p:nvSpPr>
          <p:cNvPr id="7" name="Espace réservé du contenu 6">
            <a:extLst>
              <a:ext uri="{FF2B5EF4-FFF2-40B4-BE49-F238E27FC236}">
                <a16:creationId xmlns:a16="http://schemas.microsoft.com/office/drawing/2014/main" id="{92B4CFA8-E7A1-C2D6-BBAC-36EDCF19327F}"/>
              </a:ext>
            </a:extLst>
          </p:cNvPr>
          <p:cNvSpPr>
            <a:spLocks noGrp="1"/>
          </p:cNvSpPr>
          <p:nvPr>
            <p:ph idx="1"/>
          </p:nvPr>
        </p:nvSpPr>
        <p:spPr>
          <a:xfrm>
            <a:off x="246744" y="1712687"/>
            <a:ext cx="11567885" cy="4818742"/>
          </a:xfrm>
        </p:spPr>
        <p:txBody>
          <a:bodyPr>
            <a:noAutofit/>
          </a:bodyPr>
          <a:lstStyle/>
          <a:p>
            <a:pPr marL="0" indent="0" algn="just">
              <a:lnSpc>
                <a:spcPct val="107000"/>
              </a:lnSpc>
              <a:spcAft>
                <a:spcPts val="800"/>
              </a:spcAft>
              <a:buNone/>
            </a:pPr>
            <a:r>
              <a:rPr lang="fr-FR" dirty="0">
                <a:effectLst/>
                <a:latin typeface="Times New Roman" panose="02020603050405020304" pitchFamily="18" charset="0"/>
                <a:ea typeface="Calibri" panose="020F0502020204030204" pitchFamily="34" charset="0"/>
                <a:cs typeface="Times New Roman" panose="02020603050405020304" pitchFamily="18" charset="0"/>
              </a:rPr>
              <a:t>Ces indicateurs ne doivent pas être analysés isolément mais en fonction de plusieurs facteurs combinés :</a:t>
            </a:r>
          </a:p>
          <a:p>
            <a:pPr lvl="1" algn="just">
              <a:lnSpc>
                <a:spcPct val="107000"/>
              </a:lnSpc>
              <a:spcAft>
                <a:spcPts val="800"/>
              </a:spcAf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Contexte de l'opération</a:t>
            </a:r>
            <a:r>
              <a:rPr lang="fr-FR" sz="2800" dirty="0">
                <a:effectLst/>
                <a:latin typeface="Times New Roman" panose="02020603050405020304" pitchFamily="18" charset="0"/>
                <a:ea typeface="Calibri" panose="020F0502020204030204" pitchFamily="34" charset="0"/>
                <a:cs typeface="Times New Roman" panose="02020603050405020304" pitchFamily="18" charset="0"/>
              </a:rPr>
              <a:t>, en lien avec les pratiques du secteur et la connaissance du client.</a:t>
            </a:r>
          </a:p>
          <a:p>
            <a:pPr lvl="1" algn="just">
              <a:lnSpc>
                <a:spcPct val="107000"/>
              </a:lnSpc>
              <a:spcAft>
                <a:spcPts val="800"/>
              </a:spcAf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Caractéristiques inhabituelles</a:t>
            </a:r>
            <a:r>
              <a:rPr lang="fr-FR" sz="2800" dirty="0">
                <a:effectLst/>
                <a:latin typeface="Times New Roman" panose="02020603050405020304" pitchFamily="18" charset="0"/>
                <a:ea typeface="Calibri" panose="020F0502020204030204" pitchFamily="34" charset="0"/>
                <a:cs typeface="Times New Roman" panose="02020603050405020304" pitchFamily="18" charset="0"/>
              </a:rPr>
              <a:t>, qui sortent des pratiques courantes.</a:t>
            </a:r>
          </a:p>
          <a:p>
            <a:pPr lvl="1" algn="just">
              <a:lnSpc>
                <a:spcPct val="107000"/>
              </a:lnSpc>
              <a:spcAft>
                <a:spcPts val="800"/>
              </a:spcAf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Historique financier et comportement du client</a:t>
            </a:r>
            <a:r>
              <a:rPr lang="fr-FR" sz="2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07000"/>
              </a:lnSpc>
              <a:spcAft>
                <a:spcPts val="800"/>
              </a:spcAft>
              <a:buNone/>
            </a:pPr>
            <a:r>
              <a:rPr lang="fr-FR" dirty="0">
                <a:effectLst/>
                <a:latin typeface="Times New Roman" panose="02020603050405020304" pitchFamily="18" charset="0"/>
                <a:ea typeface="Calibri" panose="020F0502020204030204" pitchFamily="34" charset="0"/>
                <a:cs typeface="Times New Roman" panose="02020603050405020304" pitchFamily="18" charset="0"/>
              </a:rPr>
              <a:t>Une opération abandonnée parce qu'elle semblait suspecte doit tout de même être déclarée à la CENTIF.</a:t>
            </a:r>
          </a:p>
        </p:txBody>
      </p:sp>
    </p:spTree>
    <p:extLst>
      <p:ext uri="{BB962C8B-B14F-4D97-AF65-F5344CB8AC3E}">
        <p14:creationId xmlns:p14="http://schemas.microsoft.com/office/powerpoint/2010/main" val="3378971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C62C9B5B-8583-B71C-B21C-6FD725AAF293}"/>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CC8B506F-B5A7-0A0F-E05B-47F252522F7B}"/>
              </a:ext>
            </a:extLst>
          </p:cNvPr>
          <p:cNvSpPr/>
          <p:nvPr/>
        </p:nvSpPr>
        <p:spPr>
          <a:xfrm>
            <a:off x="384000" y="273350"/>
            <a:ext cx="9119969" cy="584775"/>
          </a:xfrm>
          <a:prstGeom prst="rect">
            <a:avLst/>
          </a:prstGeom>
        </p:spPr>
        <p:txBody>
          <a:bodyPr wrap="square">
            <a:spAutoFit/>
          </a:bodyPr>
          <a:lstStyle/>
          <a:p>
            <a:pPr lvl="0"/>
            <a:r>
              <a:rPr lang="fr-FR" sz="32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VI- </a:t>
            </a:r>
            <a:r>
              <a:rPr lang="fr-FR" sz="3200" b="1" dirty="0">
                <a:solidFill>
                  <a:schemeClr val="accent2"/>
                </a:solidFill>
                <a:latin typeface="Times New Roman" panose="02020603050405020304" pitchFamily="18" charset="0"/>
                <a:ea typeface="Times New Roman" panose="02020603050405020304" pitchFamily="18" charset="0"/>
                <a:cs typeface="Times New Roman" panose="02020603050405020304" pitchFamily="18" charset="0"/>
              </a:rPr>
              <a:t>INDICATEURS SECTORIELS </a:t>
            </a:r>
          </a:p>
        </p:txBody>
      </p:sp>
      <p:sp>
        <p:nvSpPr>
          <p:cNvPr id="6" name="ZoneTexte 5">
            <a:extLst>
              <a:ext uri="{FF2B5EF4-FFF2-40B4-BE49-F238E27FC236}">
                <a16:creationId xmlns:a16="http://schemas.microsoft.com/office/drawing/2014/main" id="{A383EDEC-62CB-8C49-FB59-80AF883DBF04}"/>
              </a:ext>
            </a:extLst>
          </p:cNvPr>
          <p:cNvSpPr txBox="1"/>
          <p:nvPr/>
        </p:nvSpPr>
        <p:spPr>
          <a:xfrm>
            <a:off x="270328" y="858125"/>
            <a:ext cx="11651343" cy="5632311"/>
          </a:xfrm>
          <a:prstGeom prst="rect">
            <a:avLst/>
          </a:prstGeom>
          <a:noFill/>
        </p:spPr>
        <p:txBody>
          <a:bodyPr wrap="square">
            <a:spAutoFit/>
          </a:bodyPr>
          <a:lstStyle/>
          <a:p>
            <a:pPr marL="0" lvl="2"/>
            <a:r>
              <a:rPr lang="fr-FR" sz="2400" b="1" dirty="0">
                <a:latin typeface="Times New Roman" panose="02020603050405020304" pitchFamily="18" charset="0"/>
                <a:cs typeface="Times New Roman" panose="02020603050405020304" pitchFamily="18" charset="0"/>
              </a:rPr>
              <a:t>Spécifiques aux Avocats et notaires</a:t>
            </a:r>
          </a:p>
          <a:p>
            <a:pPr marL="457200" lvl="2" indent="-457200" algn="just">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Le client utilise les services d'un tiers pour trouver un professionnel juridique.</a:t>
            </a:r>
          </a:p>
          <a:p>
            <a:pPr marL="457200" lvl="2" indent="-457200" algn="just">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Le client désire utiliser des entreprises étrangères mais ne semble pas avoir de raisons légitimes, juridiques ou commerciales de le faire.</a:t>
            </a:r>
          </a:p>
          <a:p>
            <a:pPr marL="457200" lvl="2" indent="-457200" algn="just">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Le client désire créer ou acheter une entreprise dont l'objectif corporatif n'est pas pertinent à sa profession ou à ses activités habituelles et ce, sans explication valable.</a:t>
            </a:r>
          </a:p>
          <a:p>
            <a:pPr marL="457200" lvl="2" indent="-457200" algn="just">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Le client exerce des activités qui ne sont pas pertinentes à ses activités habituelles ou à sa profession et ce, sans explication valable.</a:t>
            </a:r>
          </a:p>
          <a:p>
            <a:pPr marL="457200" lvl="2" indent="-457200" algn="just">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Le client change fréquemment de profession juridique au cours d'une brève période de temps en temps, sans raison valable.</a:t>
            </a:r>
          </a:p>
          <a:p>
            <a:pPr marL="457200" lvl="2" indent="-457200" algn="just">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Le client transfère souvent des fonds ou des valeurs à un tiers.</a:t>
            </a:r>
          </a:p>
          <a:p>
            <a:pPr marL="457200" lvl="2" indent="-457200" algn="just">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Le client hésite à discuter de ses activités financières et affiche un comportement qui ne correspond pas à ses pratiques d'affaires habituelles.</a:t>
            </a:r>
          </a:p>
          <a:p>
            <a:pPr marL="457200" lvl="2" indent="-457200" algn="just">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Le client est reconnu pour changer de professionnel juridique ou de comptable chaque année.</a:t>
            </a:r>
            <a:endParaRPr lang="fr-FR" sz="2400"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3198964"/>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5928BA-F477-48AF-0642-DD3BF7F6D76B}"/>
              </a:ext>
            </a:extLst>
          </p:cNvPr>
          <p:cNvSpPr>
            <a:spLocks noGrp="1"/>
          </p:cNvSpPr>
          <p:nvPr>
            <p:ph type="title"/>
          </p:nvPr>
        </p:nvSpPr>
        <p:spPr>
          <a:xfrm>
            <a:off x="281441" y="359224"/>
            <a:ext cx="10633302" cy="598719"/>
          </a:xfrm>
        </p:spPr>
        <p:txBody>
          <a:bodyPr>
            <a:noAutofit/>
          </a:bodyPr>
          <a:lstStyle/>
          <a:p>
            <a:r>
              <a:rPr lang="fr-BE" sz="3600" b="1" dirty="0">
                <a:solidFill>
                  <a:srgbClr val="E46C0A"/>
                </a:solidFill>
                <a:latin typeface="Times New Roman" panose="02020603050405020304" pitchFamily="18" charset="0"/>
                <a:ea typeface="+mn-ea"/>
                <a:cs typeface="Times New Roman" panose="02020603050405020304" pitchFamily="18" charset="0"/>
              </a:rPr>
              <a:t>VII-Sanctions aux manquements à la LBC/FT/FP</a:t>
            </a:r>
            <a:endParaRPr lang="fr-FR" sz="3600" dirty="0">
              <a:solidFill>
                <a:srgbClr val="FF0000"/>
              </a:solidFill>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5C8A481A-6C18-9935-965D-22204DE768B1}"/>
              </a:ext>
            </a:extLst>
          </p:cNvPr>
          <p:cNvSpPr>
            <a:spLocks noGrp="1"/>
          </p:cNvSpPr>
          <p:nvPr>
            <p:ph idx="1"/>
          </p:nvPr>
        </p:nvSpPr>
        <p:spPr>
          <a:xfrm>
            <a:off x="281440" y="1253330"/>
            <a:ext cx="11620274" cy="5031355"/>
          </a:xfrm>
        </p:spPr>
        <p:txBody>
          <a:bodyPr>
            <a:normAutofit/>
          </a:bodyPr>
          <a:lstStyle/>
          <a:p>
            <a:pPr algn="just" eaLnBrk="1" hangingPunct="1">
              <a:spcBef>
                <a:spcPct val="0"/>
              </a:spcBef>
              <a:buFont typeface="Arial" panose="020B0604020202020204" pitchFamily="34" charset="0"/>
              <a:buNone/>
              <a:defRPr/>
            </a:pPr>
            <a:r>
              <a:rPr lang="fr-CI" altLang="fr-FR" sz="3200" dirty="0">
                <a:latin typeface="Times New Roman" panose="02020603050405020304" pitchFamily="18" charset="0"/>
                <a:cs typeface="Times New Roman" panose="02020603050405020304" pitchFamily="18" charset="0"/>
              </a:rPr>
              <a:t>Les sanctions visent à garantir la conformité aux règlements LBC/FT/FP et à dissuader les EPNFD à faciliter des activités illégales. </a:t>
            </a:r>
          </a:p>
          <a:p>
            <a:pPr algn="just" eaLnBrk="1" hangingPunct="1">
              <a:spcBef>
                <a:spcPct val="0"/>
              </a:spcBef>
              <a:buFont typeface="Arial" panose="020B0604020202020204" pitchFamily="34" charset="0"/>
              <a:buNone/>
              <a:defRPr/>
            </a:pPr>
            <a:endParaRPr lang="fr-CI" altLang="fr-FR" sz="3200" dirty="0">
              <a:latin typeface="Times New Roman" panose="02020603050405020304" pitchFamily="18" charset="0"/>
              <a:cs typeface="Times New Roman" panose="02020603050405020304" pitchFamily="18" charset="0"/>
            </a:endParaRPr>
          </a:p>
          <a:p>
            <a:pPr algn="just" eaLnBrk="1" hangingPunct="1">
              <a:spcBef>
                <a:spcPct val="0"/>
              </a:spcBef>
              <a:buFont typeface="Arial" panose="020B0604020202020204" pitchFamily="34" charset="0"/>
              <a:buNone/>
              <a:defRPr/>
            </a:pPr>
            <a:r>
              <a:rPr lang="fr-FR" altLang="ja-JP" sz="3200" dirty="0">
                <a:latin typeface="Times New Roman" panose="02020603050405020304" pitchFamily="18" charset="0"/>
                <a:cs typeface="Times New Roman" panose="02020603050405020304" pitchFamily="18" charset="0"/>
              </a:rPr>
              <a:t>Art. 182 de l’ordonnance n°2023-875 du 23 novembre 2023</a:t>
            </a:r>
            <a:endParaRPr lang="fr-FR" altLang="fr-FR" sz="3200" dirty="0">
              <a:latin typeface="Times New Roman" panose="02020603050405020304" pitchFamily="18" charset="0"/>
              <a:ea typeface="MS PGothic" panose="020B0600070205080204" pitchFamily="34" charset="-128"/>
              <a:cs typeface="Times New Roman" panose="02020603050405020304" pitchFamily="18" charset="0"/>
            </a:endParaRPr>
          </a:p>
          <a:p>
            <a:pPr algn="just" eaLnBrk="1" hangingPunct="1">
              <a:spcBef>
                <a:spcPct val="0"/>
              </a:spcBef>
              <a:buFont typeface="Arial" panose="020B0604020202020204" pitchFamily="34" charset="0"/>
              <a:buNone/>
              <a:defRPr/>
            </a:pPr>
            <a:endParaRPr lang="fr-CI" altLang="fr-FR" sz="3200" dirty="0">
              <a:latin typeface="Times New Roman" panose="02020603050405020304" pitchFamily="18" charset="0"/>
              <a:cs typeface="Times New Roman" panose="02020603050405020304" pitchFamily="18" charset="0"/>
            </a:endParaRPr>
          </a:p>
          <a:p>
            <a:pPr algn="just" eaLnBrk="1" hangingPunct="1">
              <a:spcBef>
                <a:spcPct val="0"/>
              </a:spcBef>
              <a:buFont typeface="Arial" panose="020B0604020202020204" pitchFamily="34" charset="0"/>
              <a:buNone/>
              <a:defRPr/>
            </a:pPr>
            <a:r>
              <a:rPr lang="fr-CI" altLang="fr-FR" sz="3200" dirty="0">
                <a:latin typeface="Times New Roman" panose="02020603050405020304" pitchFamily="18" charset="0"/>
                <a:cs typeface="Times New Roman" panose="02020603050405020304" pitchFamily="18" charset="0"/>
              </a:rPr>
              <a:t>… soit d’un grave défaut de vigilance, soit d’une carence dans l’organisation de ses procédures internes de contrôle… l’autorité de contrôle ayant pouvoir de sanction peut d’office prendre des mesures administratives, des sanctions disciplinaires et/ou pécuniaires …</a:t>
            </a:r>
          </a:p>
          <a:p>
            <a:pPr marL="0" indent="0" algn="just">
              <a:buNone/>
            </a:pPr>
            <a:endParaRPr lang="fr-FR" dirty="0"/>
          </a:p>
        </p:txBody>
      </p:sp>
    </p:spTree>
    <p:extLst>
      <p:ext uri="{BB962C8B-B14F-4D97-AF65-F5344CB8AC3E}">
        <p14:creationId xmlns:p14="http://schemas.microsoft.com/office/powerpoint/2010/main" val="1180075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9AF472-6C91-9218-0C6C-B3C03AFC2A8D}"/>
              </a:ext>
            </a:extLst>
          </p:cNvPr>
          <p:cNvSpPr>
            <a:spLocks noGrp="1"/>
          </p:cNvSpPr>
          <p:nvPr>
            <p:ph type="title"/>
          </p:nvPr>
        </p:nvSpPr>
        <p:spPr>
          <a:xfrm>
            <a:off x="383041" y="212264"/>
            <a:ext cx="9878559" cy="774707"/>
          </a:xfrm>
        </p:spPr>
        <p:txBody>
          <a:bodyPr>
            <a:normAutofit/>
          </a:bodyPr>
          <a:lstStyle/>
          <a:p>
            <a:r>
              <a:rPr lang="fr-BE" sz="3600" b="1" dirty="0">
                <a:solidFill>
                  <a:srgbClr val="E46C0A"/>
                </a:solidFill>
                <a:latin typeface="Times New Roman" panose="02020603050405020304" pitchFamily="18" charset="0"/>
                <a:ea typeface="+mn-ea"/>
                <a:cs typeface="Times New Roman" panose="02020603050405020304" pitchFamily="18" charset="0"/>
              </a:rPr>
              <a:t>VII-</a:t>
            </a:r>
            <a:r>
              <a:rPr lang="fr-BE" sz="3600" b="1" kern="1200" dirty="0">
                <a:solidFill>
                  <a:srgbClr val="E46C0A"/>
                </a:solidFill>
                <a:effectLst/>
                <a:latin typeface="Times New Roman" panose="02020603050405020304" pitchFamily="18" charset="0"/>
                <a:ea typeface="+mn-ea"/>
                <a:cs typeface="Times New Roman" panose="02020603050405020304" pitchFamily="18" charset="0"/>
              </a:rPr>
              <a:t>Sanctions aux manquements à la LBC/FT/FP</a:t>
            </a:r>
            <a:endParaRPr lang="fr-FR" sz="2400"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EAFCA5C0-4A00-BD95-6416-E304ACD57FEC}"/>
              </a:ext>
            </a:extLst>
          </p:cNvPr>
          <p:cNvSpPr>
            <a:spLocks noGrp="1"/>
          </p:cNvSpPr>
          <p:nvPr>
            <p:ph idx="1"/>
          </p:nvPr>
        </p:nvSpPr>
        <p:spPr>
          <a:xfrm>
            <a:off x="383041" y="1204686"/>
            <a:ext cx="11460616" cy="5441050"/>
          </a:xfrm>
        </p:spPr>
        <p:txBody>
          <a:bodyPr>
            <a:noAutofit/>
          </a:bodyPr>
          <a:lstStyle/>
          <a:p>
            <a:pPr marL="400050" lvl="1" indent="0" eaLnBrk="1" hangingPunct="1">
              <a:spcBef>
                <a:spcPct val="0"/>
              </a:spcBef>
              <a:buNone/>
              <a:defRPr/>
            </a:pPr>
            <a:r>
              <a:rPr lang="fr-CI" altLang="fr-FR" sz="2800" b="1" dirty="0">
                <a:latin typeface="Times New Roman" panose="02020603050405020304" pitchFamily="18" charset="0"/>
                <a:cs typeface="Times New Roman" panose="02020603050405020304" pitchFamily="18" charset="0"/>
              </a:rPr>
              <a:t>1- Sanctions Pénales</a:t>
            </a:r>
            <a:endParaRPr lang="fr-CI" altLang="fr-FR" sz="2800" dirty="0">
              <a:latin typeface="Times New Roman" panose="02020603050405020304" pitchFamily="18" charset="0"/>
              <a:cs typeface="Times New Roman" panose="02020603050405020304" pitchFamily="18" charset="0"/>
            </a:endParaRPr>
          </a:p>
          <a:p>
            <a:pPr algn="just" eaLnBrk="1" hangingPunct="1">
              <a:spcBef>
                <a:spcPct val="0"/>
              </a:spcBef>
              <a:buFont typeface="Arial" panose="020B0604020202020204" pitchFamily="34" charset="0"/>
              <a:buNone/>
              <a:defRPr/>
            </a:pPr>
            <a:r>
              <a:rPr lang="fr-CI" altLang="fr-FR" dirty="0">
                <a:latin typeface="Times New Roman" panose="02020603050405020304" pitchFamily="18" charset="0"/>
                <a:cs typeface="Times New Roman" panose="02020603050405020304" pitchFamily="18" charset="0"/>
              </a:rPr>
              <a:t>Elles sont prévues par les articles 184 à 199 sous le chapitre III de l’ordonnance. Elles concernent tant les personnes physiques que morales.</a:t>
            </a:r>
          </a:p>
          <a:p>
            <a:pPr algn="just" eaLnBrk="1" hangingPunct="1">
              <a:spcBef>
                <a:spcPct val="0"/>
              </a:spcBef>
              <a:buFont typeface="Arial" panose="020B0604020202020204" pitchFamily="34" charset="0"/>
              <a:buNone/>
              <a:defRPr/>
            </a:pPr>
            <a:r>
              <a:rPr lang="fr-CI" altLang="fr-FR" dirty="0">
                <a:latin typeface="Times New Roman" panose="02020603050405020304" pitchFamily="18" charset="0"/>
                <a:cs typeface="Times New Roman" panose="02020603050405020304" pitchFamily="18" charset="0"/>
              </a:rPr>
              <a:t>Elles s’analysent en peines principales (emprisonnement, amende) et en peines complémentaires (confiscation, interdiction d’exercer, fermeture d’établissement, affichage et diffusion par voie de presse).</a:t>
            </a:r>
          </a:p>
          <a:p>
            <a:pPr algn="just" eaLnBrk="1" hangingPunct="1">
              <a:spcBef>
                <a:spcPct val="0"/>
              </a:spcBef>
              <a:buFont typeface="Arial" panose="020B0604020202020204" pitchFamily="34" charset="0"/>
              <a:buNone/>
              <a:defRPr/>
            </a:pPr>
            <a:r>
              <a:rPr lang="fr-CI" altLang="fr-FR" dirty="0">
                <a:latin typeface="Times New Roman" panose="02020603050405020304" pitchFamily="18" charset="0"/>
                <a:cs typeface="Times New Roman" panose="02020603050405020304" pitchFamily="18" charset="0"/>
              </a:rPr>
              <a:t>L’examen de ces peines est abordé par la loi selon les trois (03) rubriques suivantes :</a:t>
            </a:r>
          </a:p>
          <a:p>
            <a:pPr algn="just" eaLnBrk="1" hangingPunct="1">
              <a:spcBef>
                <a:spcPct val="0"/>
              </a:spcBef>
              <a:buFont typeface="Arial" panose="020B0604020202020204" pitchFamily="34" charset="0"/>
              <a:buNone/>
              <a:defRPr/>
            </a:pPr>
            <a:endParaRPr lang="fr-CI" altLang="fr-FR" dirty="0">
              <a:latin typeface="Times New Roman" panose="02020603050405020304" pitchFamily="18" charset="0"/>
              <a:cs typeface="Times New Roman" panose="02020603050405020304" pitchFamily="18" charset="0"/>
            </a:endParaRPr>
          </a:p>
          <a:p>
            <a:pPr algn="just" eaLnBrk="1" hangingPunct="1">
              <a:spcBef>
                <a:spcPct val="0"/>
              </a:spcBef>
              <a:buFont typeface="Wingdings" panose="05000000000000000000" pitchFamily="2" charset="2"/>
              <a:buChar char="Ø"/>
              <a:defRPr/>
            </a:pPr>
            <a:r>
              <a:rPr lang="fr-CI" altLang="fr-FR" b="1" i="1" u="sng" dirty="0">
                <a:latin typeface="Times New Roman" panose="02020603050405020304" pitchFamily="18" charset="0"/>
                <a:cs typeface="Times New Roman" panose="02020603050405020304" pitchFamily="18" charset="0"/>
              </a:rPr>
              <a:t>Pour les personnes physiques</a:t>
            </a:r>
            <a:r>
              <a:rPr lang="fr-CI" altLang="fr-FR" b="1" i="1" dirty="0">
                <a:latin typeface="Times New Roman" panose="02020603050405020304" pitchFamily="18" charset="0"/>
                <a:cs typeface="Times New Roman" panose="02020603050405020304" pitchFamily="18" charset="0"/>
              </a:rPr>
              <a:t> </a:t>
            </a:r>
            <a:r>
              <a:rPr lang="fr-CI" altLang="fr-FR" dirty="0">
                <a:latin typeface="Times New Roman" panose="02020603050405020304" pitchFamily="18" charset="0"/>
                <a:cs typeface="Times New Roman" panose="02020603050405020304" pitchFamily="18" charset="0"/>
              </a:rPr>
              <a:t>(commission ou tentatives de BC/FT/FP)</a:t>
            </a:r>
          </a:p>
          <a:p>
            <a:pPr algn="just" eaLnBrk="1" hangingPunct="1">
              <a:spcBef>
                <a:spcPct val="0"/>
              </a:spcBef>
              <a:buFont typeface="Arial" panose="020B0604020202020204" pitchFamily="34" charset="0"/>
              <a:buNone/>
              <a:defRPr/>
            </a:pPr>
            <a:endParaRPr lang="fr-CI" altLang="fr-FR" dirty="0">
              <a:latin typeface="Times New Roman" panose="02020603050405020304" pitchFamily="18" charset="0"/>
              <a:cs typeface="Times New Roman" panose="02020603050405020304" pitchFamily="18" charset="0"/>
            </a:endParaRPr>
          </a:p>
          <a:p>
            <a:pPr lvl="1" algn="just" eaLnBrk="1" hangingPunct="1">
              <a:spcBef>
                <a:spcPct val="0"/>
              </a:spcBef>
              <a:buFont typeface="Arial" panose="020B0604020202020204" pitchFamily="34" charset="0"/>
              <a:buChar char="•"/>
              <a:defRPr/>
            </a:pPr>
            <a:r>
              <a:rPr lang="fr-CI" altLang="fr-FR" sz="2800" dirty="0">
                <a:latin typeface="Times New Roman" panose="02020603050405020304" pitchFamily="18" charset="0"/>
                <a:cs typeface="Times New Roman" panose="02020603050405020304" pitchFamily="18" charset="0"/>
              </a:rPr>
              <a:t>3 à 7 ans d’emprisonnement (BC) / 5 à 10 ans (FT/FP) ;</a:t>
            </a:r>
          </a:p>
          <a:p>
            <a:pPr lvl="1" algn="just" eaLnBrk="1" hangingPunct="1">
              <a:spcBef>
                <a:spcPct val="0"/>
              </a:spcBef>
              <a:buFont typeface="Arial" panose="020B0604020202020204" pitchFamily="34" charset="0"/>
              <a:buChar char="•"/>
              <a:defRPr/>
            </a:pPr>
            <a:r>
              <a:rPr lang="fr-CI" altLang="fr-FR" sz="2800" dirty="0">
                <a:latin typeface="Times New Roman" panose="02020603050405020304" pitchFamily="18" charset="0"/>
                <a:cs typeface="Times New Roman" panose="02020603050405020304" pitchFamily="18" charset="0"/>
              </a:rPr>
              <a:t>Amende égale au triple de la valeur des fonds blanchis / amende égale au moins au quintuple de la valeur des fonds utilisés pour le FT/FP.</a:t>
            </a:r>
          </a:p>
        </p:txBody>
      </p:sp>
    </p:spTree>
    <p:extLst>
      <p:ext uri="{BB962C8B-B14F-4D97-AF65-F5344CB8AC3E}">
        <p14:creationId xmlns:p14="http://schemas.microsoft.com/office/powerpoint/2010/main" val="2097705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B26CAE-DEEA-9E2E-63F0-7AF97AF4112B}"/>
              </a:ext>
            </a:extLst>
          </p:cNvPr>
          <p:cNvSpPr>
            <a:spLocks noGrp="1"/>
          </p:cNvSpPr>
          <p:nvPr>
            <p:ph type="title"/>
          </p:nvPr>
        </p:nvSpPr>
        <p:spPr>
          <a:xfrm>
            <a:off x="397555" y="535609"/>
            <a:ext cx="10502674" cy="714833"/>
          </a:xfrm>
        </p:spPr>
        <p:txBody>
          <a:bodyPr>
            <a:noAutofit/>
          </a:bodyPr>
          <a:lstStyle/>
          <a:p>
            <a:r>
              <a:rPr lang="fr-BE" sz="3600" b="1" dirty="0">
                <a:solidFill>
                  <a:srgbClr val="E46C0A"/>
                </a:solidFill>
                <a:latin typeface="Times New Roman" panose="02020603050405020304" pitchFamily="18" charset="0"/>
                <a:ea typeface="+mn-ea"/>
                <a:cs typeface="Times New Roman" panose="02020603050405020304" pitchFamily="18" charset="0"/>
              </a:rPr>
              <a:t>VII-</a:t>
            </a:r>
            <a:r>
              <a:rPr lang="fr-BE" sz="3600" b="1" kern="1200" dirty="0">
                <a:solidFill>
                  <a:srgbClr val="E46C0A"/>
                </a:solidFill>
                <a:effectLst/>
                <a:latin typeface="Times New Roman" panose="02020603050405020304" pitchFamily="18" charset="0"/>
                <a:ea typeface="+mn-ea"/>
                <a:cs typeface="Times New Roman" panose="02020603050405020304" pitchFamily="18" charset="0"/>
              </a:rPr>
              <a:t>Sanctions aux manquements à la LBC/FT/FP</a:t>
            </a:r>
            <a:endParaRPr lang="fr-FR" sz="3600" dirty="0"/>
          </a:p>
        </p:txBody>
      </p:sp>
      <p:sp>
        <p:nvSpPr>
          <p:cNvPr id="3" name="Espace réservé du contenu 2">
            <a:extLst>
              <a:ext uri="{FF2B5EF4-FFF2-40B4-BE49-F238E27FC236}">
                <a16:creationId xmlns:a16="http://schemas.microsoft.com/office/drawing/2014/main" id="{6B2147CF-4E59-01AF-CBDA-3B8E31A3D01B}"/>
              </a:ext>
            </a:extLst>
          </p:cNvPr>
          <p:cNvSpPr>
            <a:spLocks noGrp="1"/>
          </p:cNvSpPr>
          <p:nvPr>
            <p:ph idx="1"/>
          </p:nvPr>
        </p:nvSpPr>
        <p:spPr>
          <a:xfrm>
            <a:off x="397555" y="1906474"/>
            <a:ext cx="11431588" cy="4351338"/>
          </a:xfrm>
        </p:spPr>
        <p:txBody>
          <a:bodyPr>
            <a:normAutofit lnSpcReduction="10000"/>
          </a:bodyPr>
          <a:lstStyle/>
          <a:p>
            <a:pPr indent="-342900" algn="just" eaLnBrk="1" hangingPunct="1">
              <a:spcBef>
                <a:spcPct val="0"/>
              </a:spcBef>
              <a:buFont typeface="Wingdings" panose="05000000000000000000" pitchFamily="2" charset="2"/>
              <a:buChar char="Ø"/>
              <a:defRPr/>
            </a:pPr>
            <a:r>
              <a:rPr lang="fr-CI" altLang="fr-FR" sz="3200" b="1" i="1" u="sng" dirty="0">
                <a:latin typeface="Times New Roman" panose="02020603050405020304" pitchFamily="18" charset="0"/>
                <a:cs typeface="Times New Roman" panose="02020603050405020304" pitchFamily="18" charset="0"/>
              </a:rPr>
              <a:t>Pour les dirigeants ou préposés des personnes physiques ou morales assujetties</a:t>
            </a:r>
          </a:p>
          <a:p>
            <a:pPr algn="just" eaLnBrk="1" hangingPunct="1">
              <a:spcBef>
                <a:spcPct val="0"/>
              </a:spcBef>
              <a:buFont typeface="Arial" panose="020B0604020202020204" pitchFamily="34" charset="0"/>
              <a:buNone/>
              <a:defRPr/>
            </a:pPr>
            <a:endParaRPr lang="fr-CI" altLang="fr-FR" sz="3200" b="1" i="1" u="sng" dirty="0">
              <a:latin typeface="Times New Roman" panose="02020603050405020304" pitchFamily="18" charset="0"/>
              <a:cs typeface="Times New Roman" panose="02020603050405020304" pitchFamily="18" charset="0"/>
            </a:endParaRPr>
          </a:p>
          <a:p>
            <a:pPr lvl="1" algn="just" eaLnBrk="1" hangingPunct="1">
              <a:spcBef>
                <a:spcPct val="0"/>
              </a:spcBef>
              <a:buFont typeface="Arial" panose="020B0604020202020204" pitchFamily="34" charset="0"/>
              <a:buChar char="•"/>
              <a:defRPr/>
            </a:pPr>
            <a:r>
              <a:rPr lang="fr-CI" altLang="fr-FR" sz="3200" dirty="0">
                <a:latin typeface="Times New Roman" panose="02020603050405020304" pitchFamily="18" charset="0"/>
                <a:cs typeface="Times New Roman" panose="02020603050405020304" pitchFamily="18" charset="0"/>
              </a:rPr>
              <a:t>6 mois à 2 ans d’emprisonnement (BC) ;</a:t>
            </a:r>
          </a:p>
          <a:p>
            <a:pPr marL="457200" lvl="1" indent="0" algn="just" eaLnBrk="1" hangingPunct="1">
              <a:spcBef>
                <a:spcPct val="0"/>
              </a:spcBef>
              <a:buNone/>
              <a:defRPr/>
            </a:pPr>
            <a:endParaRPr lang="fr-CI" altLang="fr-FR" sz="3200" dirty="0">
              <a:latin typeface="Times New Roman" panose="02020603050405020304" pitchFamily="18" charset="0"/>
              <a:cs typeface="Times New Roman" panose="02020603050405020304" pitchFamily="18" charset="0"/>
            </a:endParaRPr>
          </a:p>
          <a:p>
            <a:pPr lvl="1" algn="just" eaLnBrk="1" hangingPunct="1">
              <a:spcBef>
                <a:spcPct val="0"/>
              </a:spcBef>
              <a:buFont typeface="Arial" panose="020B0604020202020204" pitchFamily="34" charset="0"/>
              <a:buChar char="•"/>
              <a:defRPr/>
            </a:pPr>
            <a:r>
              <a:rPr lang="fr-CI" altLang="fr-FR" sz="3200" dirty="0">
                <a:latin typeface="Times New Roman" panose="02020603050405020304" pitchFamily="18" charset="0"/>
                <a:cs typeface="Times New Roman" panose="02020603050405020304" pitchFamily="18" charset="0"/>
              </a:rPr>
              <a:t>Amende de 100 000 à 1 500 000f CFA ;</a:t>
            </a:r>
          </a:p>
          <a:p>
            <a:pPr marL="457200" lvl="1" indent="0" algn="just">
              <a:spcBef>
                <a:spcPct val="0"/>
              </a:spcBef>
              <a:buNone/>
              <a:defRPr/>
            </a:pPr>
            <a:r>
              <a:rPr lang="fr-CI" altLang="fr-FR" sz="3200" dirty="0">
                <a:latin typeface="Times New Roman" panose="02020603050405020304" pitchFamily="18" charset="0"/>
                <a:cs typeface="Times New Roman" panose="02020603050405020304" pitchFamily="18" charset="0"/>
              </a:rPr>
              <a:t>                                                                                  SFC</a:t>
            </a:r>
          </a:p>
          <a:p>
            <a:pPr lvl="1" algn="just">
              <a:spcBef>
                <a:spcPct val="0"/>
              </a:spcBef>
              <a:defRPr/>
            </a:pPr>
            <a:r>
              <a:rPr lang="fr-CI" altLang="fr-FR" sz="3200" dirty="0">
                <a:latin typeface="Times New Roman" panose="02020603050405020304" pitchFamily="18" charset="0"/>
                <a:cs typeface="Times New Roman" panose="02020603050405020304" pitchFamily="18" charset="0"/>
              </a:rPr>
              <a:t>12 mois à 4 ans d’emprisonnement (FT/FP) ;</a:t>
            </a:r>
          </a:p>
          <a:p>
            <a:pPr marL="457200" lvl="1" indent="0" algn="just" eaLnBrk="1" hangingPunct="1">
              <a:spcBef>
                <a:spcPct val="0"/>
              </a:spcBef>
              <a:buNone/>
              <a:defRPr/>
            </a:pPr>
            <a:r>
              <a:rPr lang="fr-CI" altLang="fr-FR" sz="3200" dirty="0">
                <a:latin typeface="Times New Roman" panose="02020603050405020304" pitchFamily="18" charset="0"/>
                <a:cs typeface="Times New Roman" panose="02020603050405020304" pitchFamily="18" charset="0"/>
              </a:rPr>
              <a:t>                                                                                   </a:t>
            </a:r>
          </a:p>
          <a:p>
            <a:pPr lvl="1" algn="just" eaLnBrk="1" hangingPunct="1">
              <a:spcBef>
                <a:spcPct val="0"/>
              </a:spcBef>
              <a:buFont typeface="Arial" panose="020B0604020202020204" pitchFamily="34" charset="0"/>
              <a:buChar char="•"/>
              <a:defRPr/>
            </a:pPr>
            <a:r>
              <a:rPr lang="fr-CI" altLang="fr-FR" sz="3200" dirty="0">
                <a:latin typeface="Times New Roman" panose="02020603050405020304" pitchFamily="18" charset="0"/>
                <a:cs typeface="Times New Roman" panose="02020603050405020304" pitchFamily="18" charset="0"/>
              </a:rPr>
              <a:t>Amende de 200 000 à 3 000 000f CFA.</a:t>
            </a:r>
          </a:p>
          <a:p>
            <a:pPr marL="0" indent="0" algn="just">
              <a:buNone/>
            </a:pPr>
            <a:endParaRPr lang="fr-FR" sz="2200" dirty="0">
              <a:latin typeface="Times New Roman" panose="02020603050405020304" pitchFamily="18" charset="0"/>
              <a:cs typeface="Times New Roman" panose="02020603050405020304" pitchFamily="18" charset="0"/>
            </a:endParaRPr>
          </a:p>
        </p:txBody>
      </p:sp>
      <p:sp>
        <p:nvSpPr>
          <p:cNvPr id="4" name="Accolade fermante 3">
            <a:extLst>
              <a:ext uri="{FF2B5EF4-FFF2-40B4-BE49-F238E27FC236}">
                <a16:creationId xmlns:a16="http://schemas.microsoft.com/office/drawing/2014/main" id="{1C5EFFB5-E573-B195-AE03-48F273F094CA}"/>
              </a:ext>
            </a:extLst>
          </p:cNvPr>
          <p:cNvSpPr/>
          <p:nvPr/>
        </p:nvSpPr>
        <p:spPr>
          <a:xfrm>
            <a:off x="8650514" y="3860800"/>
            <a:ext cx="566058" cy="1335315"/>
          </a:xfrm>
          <a:prstGeom prst="rightBrace">
            <a:avLst>
              <a:gd name="adj1" fmla="val 8333"/>
              <a:gd name="adj2" fmla="val 46739"/>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1802006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926A85-8E77-FDE6-5382-949D16B968C1}"/>
              </a:ext>
            </a:extLst>
          </p:cNvPr>
          <p:cNvSpPr>
            <a:spLocks noGrp="1"/>
          </p:cNvSpPr>
          <p:nvPr>
            <p:ph type="title"/>
          </p:nvPr>
        </p:nvSpPr>
        <p:spPr>
          <a:xfrm>
            <a:off x="291504" y="228600"/>
            <a:ext cx="9999125" cy="714829"/>
          </a:xfrm>
        </p:spPr>
        <p:txBody>
          <a:bodyPr>
            <a:normAutofit/>
          </a:bodyPr>
          <a:lstStyle/>
          <a:p>
            <a:r>
              <a:rPr lang="fr-BE" sz="3600" b="1" dirty="0">
                <a:solidFill>
                  <a:srgbClr val="E46C0A"/>
                </a:solidFill>
                <a:latin typeface="Times New Roman" panose="02020603050405020304" pitchFamily="18" charset="0"/>
                <a:ea typeface="+mn-ea"/>
                <a:cs typeface="Times New Roman" panose="02020603050405020304" pitchFamily="18" charset="0"/>
              </a:rPr>
              <a:t>VII-</a:t>
            </a:r>
            <a:r>
              <a:rPr lang="fr-BE" sz="3600" b="1" kern="1200" dirty="0">
                <a:solidFill>
                  <a:srgbClr val="E46C0A"/>
                </a:solidFill>
                <a:effectLst/>
                <a:latin typeface="Times New Roman" panose="02020603050405020304" pitchFamily="18" charset="0"/>
                <a:ea typeface="+mn-ea"/>
                <a:cs typeface="Times New Roman" panose="02020603050405020304" pitchFamily="18" charset="0"/>
              </a:rPr>
              <a:t>Sanctions aux manquements à la LBC/FT/FP</a:t>
            </a:r>
            <a:endParaRPr lang="fr-FR" sz="3600"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84076687-18D5-D126-5728-76D7002559A1}"/>
              </a:ext>
            </a:extLst>
          </p:cNvPr>
          <p:cNvSpPr>
            <a:spLocks noGrp="1"/>
          </p:cNvSpPr>
          <p:nvPr>
            <p:ph idx="1"/>
          </p:nvPr>
        </p:nvSpPr>
        <p:spPr>
          <a:xfrm>
            <a:off x="291503" y="1059547"/>
            <a:ext cx="11624725" cy="5312224"/>
          </a:xfrm>
        </p:spPr>
        <p:txBody>
          <a:bodyPr>
            <a:noAutofit/>
          </a:bodyPr>
          <a:lstStyle/>
          <a:p>
            <a:pPr indent="-342900" algn="just" eaLnBrk="1" hangingPunct="1">
              <a:spcBef>
                <a:spcPct val="0"/>
              </a:spcBef>
              <a:buFont typeface="Wingdings" panose="05000000000000000000" pitchFamily="2" charset="2"/>
              <a:buChar char="Ø"/>
              <a:defRPr/>
            </a:pPr>
            <a:r>
              <a:rPr lang="fr-CI" altLang="fr-FR" sz="3000" b="1" i="1" u="sng" dirty="0">
                <a:latin typeface="Times New Roman" panose="02020603050405020304" pitchFamily="18" charset="0"/>
                <a:cs typeface="Times New Roman" panose="02020603050405020304" pitchFamily="18" charset="0"/>
              </a:rPr>
              <a:t>Pour les personnes morales </a:t>
            </a:r>
            <a:r>
              <a:rPr lang="fr-CI" altLang="fr-FR" sz="3000" dirty="0">
                <a:latin typeface="Times New Roman" panose="02020603050405020304" pitchFamily="18" charset="0"/>
                <a:cs typeface="Times New Roman" panose="02020603050405020304" pitchFamily="18" charset="0"/>
              </a:rPr>
              <a:t>(commission ou tentatives de BC/FT/FP)</a:t>
            </a:r>
          </a:p>
          <a:p>
            <a:pPr algn="just" eaLnBrk="1" hangingPunct="1">
              <a:spcBef>
                <a:spcPct val="0"/>
              </a:spcBef>
              <a:buFont typeface="Arial" panose="020B0604020202020204" pitchFamily="34" charset="0"/>
              <a:buNone/>
              <a:defRPr/>
            </a:pPr>
            <a:endParaRPr lang="fr-CI" altLang="fr-FR" sz="1200" dirty="0">
              <a:latin typeface="Times New Roman" panose="02020603050405020304" pitchFamily="18" charset="0"/>
              <a:cs typeface="Times New Roman" panose="02020603050405020304" pitchFamily="18" charset="0"/>
            </a:endParaRPr>
          </a:p>
          <a:p>
            <a:pPr algn="just" eaLnBrk="1" hangingPunct="1">
              <a:spcBef>
                <a:spcPct val="0"/>
              </a:spcBef>
              <a:buFont typeface="Arial" panose="020B0604020202020204" pitchFamily="34" charset="0"/>
              <a:buNone/>
              <a:defRPr/>
            </a:pPr>
            <a:r>
              <a:rPr lang="fr-CI" altLang="fr-FR" sz="3000" dirty="0">
                <a:latin typeface="Times New Roman" panose="02020603050405020304" pitchFamily="18" charset="0"/>
                <a:cs typeface="Times New Roman" panose="02020603050405020304" pitchFamily="18" charset="0"/>
              </a:rPr>
              <a:t>Amende égale au quintuple de celles encourues par les personnes physiques.</a:t>
            </a:r>
          </a:p>
          <a:p>
            <a:pPr algn="just" eaLnBrk="1" hangingPunct="1">
              <a:spcBef>
                <a:spcPct val="0"/>
              </a:spcBef>
              <a:buFont typeface="Arial" panose="020B0604020202020204" pitchFamily="34" charset="0"/>
              <a:buNone/>
              <a:defRPr/>
            </a:pPr>
            <a:r>
              <a:rPr lang="fr-CI" altLang="fr-FR" sz="3000" dirty="0">
                <a:latin typeface="Times New Roman" panose="02020603050405020304" pitchFamily="18" charset="0"/>
                <a:cs typeface="Times New Roman" panose="02020603050405020304" pitchFamily="18" charset="0"/>
              </a:rPr>
              <a:t>Les personnes morales peuvent en outre, être condamnées à l’une ou plusieurs des peines suivantes :</a:t>
            </a:r>
          </a:p>
          <a:p>
            <a:pPr marL="800100" lvl="1" indent="-342900" algn="just">
              <a:spcBef>
                <a:spcPct val="0"/>
              </a:spcBef>
              <a:buFont typeface="Calibri" panose="020F0502020204030204" pitchFamily="34" charset="0"/>
              <a:buChar char="-"/>
              <a:defRPr/>
            </a:pPr>
            <a:r>
              <a:rPr lang="fr-CI" altLang="fr-FR" sz="2800" dirty="0">
                <a:latin typeface="Times New Roman" panose="02020603050405020304" pitchFamily="18" charset="0"/>
                <a:cs typeface="Times New Roman" panose="02020603050405020304" pitchFamily="18" charset="0"/>
              </a:rPr>
              <a:t>L’exclusion des marchés publics, à titre définitif ou pour une durée de :</a:t>
            </a:r>
          </a:p>
          <a:p>
            <a:pPr lvl="2" algn="just">
              <a:spcBef>
                <a:spcPct val="0"/>
              </a:spcBef>
              <a:buFont typeface="Wingdings" panose="05000000000000000000" pitchFamily="2" charset="2"/>
              <a:buChar char="§"/>
              <a:defRPr/>
            </a:pPr>
            <a:r>
              <a:rPr lang="fr-CI" altLang="fr-FR" sz="2800" dirty="0">
                <a:latin typeface="Times New Roman" panose="02020603050405020304" pitchFamily="18" charset="0"/>
                <a:cs typeface="Times New Roman" panose="02020603050405020304" pitchFamily="18" charset="0"/>
              </a:rPr>
              <a:t>5 ans au plus en cas de blanchiment de capitaux ;</a:t>
            </a:r>
          </a:p>
          <a:p>
            <a:pPr lvl="2" algn="just">
              <a:spcBef>
                <a:spcPct val="0"/>
              </a:spcBef>
              <a:buFont typeface="Wingdings" panose="05000000000000000000" pitchFamily="2" charset="2"/>
              <a:buChar char="§"/>
              <a:defRPr/>
            </a:pPr>
            <a:r>
              <a:rPr lang="fr-CI" altLang="fr-FR" sz="2800" dirty="0">
                <a:latin typeface="Times New Roman" panose="02020603050405020304" pitchFamily="18" charset="0"/>
                <a:cs typeface="Times New Roman" panose="02020603050405020304" pitchFamily="18" charset="0"/>
              </a:rPr>
              <a:t>10 ans au plus en cas de financement du terrorisme ou de la prolifération</a:t>
            </a:r>
          </a:p>
          <a:p>
            <a:pPr marL="800100" lvl="1" indent="-342900" algn="just">
              <a:spcBef>
                <a:spcPct val="0"/>
              </a:spcBef>
              <a:buFont typeface="Calibri" panose="020F0502020204030204" pitchFamily="34" charset="0"/>
              <a:buChar char="-"/>
              <a:defRPr/>
            </a:pPr>
            <a:r>
              <a:rPr lang="fr-CI" altLang="fr-FR" sz="2800" dirty="0">
                <a:latin typeface="Times New Roman" panose="02020603050405020304" pitchFamily="18" charset="0"/>
                <a:cs typeface="Times New Roman" panose="02020603050405020304" pitchFamily="18" charset="0"/>
              </a:rPr>
              <a:t>La confiscation du bien qui a servi ou était destiné à commettre l’infraction ou du bien qui en est le produit ;</a:t>
            </a:r>
          </a:p>
          <a:p>
            <a:pPr marL="800100" lvl="1" indent="-342900" algn="just">
              <a:spcBef>
                <a:spcPct val="0"/>
              </a:spcBef>
              <a:buFont typeface="Calibri" panose="020F0502020204030204" pitchFamily="34" charset="0"/>
              <a:buChar char="-"/>
              <a:defRPr/>
            </a:pPr>
            <a:r>
              <a:rPr lang="fr-CI" altLang="fr-FR" sz="2800" dirty="0">
                <a:latin typeface="Times New Roman" panose="02020603050405020304" pitchFamily="18" charset="0"/>
                <a:cs typeface="Times New Roman" panose="02020603050405020304" pitchFamily="18" charset="0"/>
              </a:rPr>
              <a:t>Le placement sous surveillance judiciaire pour une durée de 5 ans au plus ;</a:t>
            </a:r>
          </a:p>
          <a:p>
            <a:endParaRPr lang="fr-F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9562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4071BD-970F-1DF7-4BC0-AC7BC24A3FB5}"/>
              </a:ext>
            </a:extLst>
          </p:cNvPr>
          <p:cNvSpPr>
            <a:spLocks noGrp="1"/>
          </p:cNvSpPr>
          <p:nvPr>
            <p:ph type="title"/>
          </p:nvPr>
        </p:nvSpPr>
        <p:spPr>
          <a:xfrm>
            <a:off x="295502" y="166910"/>
            <a:ext cx="10256383" cy="595090"/>
          </a:xfrm>
        </p:spPr>
        <p:txBody>
          <a:bodyPr>
            <a:noAutofit/>
          </a:bodyPr>
          <a:lstStyle/>
          <a:p>
            <a:r>
              <a:rPr lang="fr-BE" sz="3600" b="1" kern="1200" dirty="0">
                <a:solidFill>
                  <a:srgbClr val="E46C0A"/>
                </a:solidFill>
                <a:effectLst/>
                <a:latin typeface="Times New Roman" panose="02020603050405020304" pitchFamily="18" charset="0"/>
                <a:ea typeface="+mn-ea"/>
                <a:cs typeface="Times New Roman" panose="02020603050405020304" pitchFamily="18" charset="0"/>
              </a:rPr>
              <a:t>VII-Sanctions aux manquements à la LBC/FT/FP</a:t>
            </a:r>
            <a:endParaRPr lang="fr-FR" sz="3600"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2E12F24A-EF19-71D7-9E3C-6336B2927A43}"/>
              </a:ext>
            </a:extLst>
          </p:cNvPr>
          <p:cNvSpPr>
            <a:spLocks noGrp="1"/>
          </p:cNvSpPr>
          <p:nvPr>
            <p:ph idx="1"/>
          </p:nvPr>
        </p:nvSpPr>
        <p:spPr>
          <a:xfrm>
            <a:off x="159657" y="762000"/>
            <a:ext cx="11771085" cy="5929090"/>
          </a:xfrm>
        </p:spPr>
        <p:txBody>
          <a:bodyPr>
            <a:noAutofit/>
          </a:bodyPr>
          <a:lstStyle/>
          <a:p>
            <a:pPr marL="0" indent="0" algn="just" eaLnBrk="1" hangingPunct="1">
              <a:spcBef>
                <a:spcPct val="0"/>
              </a:spcBef>
              <a:buNone/>
            </a:pPr>
            <a:r>
              <a:rPr lang="fr-CI" altLang="fr-FR" sz="2900" b="1" dirty="0">
                <a:latin typeface="Times New Roman" panose="02020603050405020304" pitchFamily="18" charset="0"/>
                <a:cs typeface="Times New Roman" panose="02020603050405020304" pitchFamily="18" charset="0"/>
              </a:rPr>
              <a:t>2- Sanctions administratives</a:t>
            </a:r>
          </a:p>
          <a:p>
            <a:pPr algn="just" eaLnBrk="1" hangingPunct="1">
              <a:spcBef>
                <a:spcPct val="0"/>
              </a:spcBef>
              <a:buFont typeface="Calibri" panose="020F0502020204030204" pitchFamily="34" charset="0"/>
              <a:buChar char="-"/>
            </a:pPr>
            <a:r>
              <a:rPr lang="fr-CI" altLang="fr-FR" sz="2900" dirty="0">
                <a:latin typeface="Times New Roman" panose="02020603050405020304" pitchFamily="18" charset="0"/>
                <a:cs typeface="Times New Roman" panose="02020603050405020304" pitchFamily="18" charset="0"/>
              </a:rPr>
              <a:t>L'interdiction, à titre définitif d’exercer directement ou indirectement une ou plusieurs activités professionnelles ou sociales à l’occasion de laquelle l’infraction a été commise ou pour une durée de :</a:t>
            </a:r>
          </a:p>
          <a:p>
            <a:pPr lvl="1" algn="just" eaLnBrk="1" hangingPunct="1">
              <a:spcBef>
                <a:spcPct val="0"/>
              </a:spcBef>
              <a:buFont typeface="Wingdings" panose="05000000000000000000" pitchFamily="2" charset="2"/>
              <a:buChar char="§"/>
            </a:pPr>
            <a:r>
              <a:rPr lang="fr-CI" altLang="fr-FR" sz="2900" dirty="0">
                <a:latin typeface="Times New Roman" panose="02020603050405020304" pitchFamily="18" charset="0"/>
                <a:cs typeface="Times New Roman" panose="02020603050405020304" pitchFamily="18" charset="0"/>
              </a:rPr>
              <a:t>5 ans au plus en cas de blanchiment de capitaux ;</a:t>
            </a:r>
          </a:p>
          <a:p>
            <a:pPr lvl="1" algn="just" eaLnBrk="1" hangingPunct="1">
              <a:spcBef>
                <a:spcPct val="0"/>
              </a:spcBef>
              <a:buFont typeface="Wingdings" panose="05000000000000000000" pitchFamily="2" charset="2"/>
              <a:buChar char="§"/>
            </a:pPr>
            <a:r>
              <a:rPr lang="fr-CI" altLang="fr-FR" sz="2900" dirty="0">
                <a:latin typeface="Times New Roman" panose="02020603050405020304" pitchFamily="18" charset="0"/>
                <a:cs typeface="Times New Roman" panose="02020603050405020304" pitchFamily="18" charset="0"/>
              </a:rPr>
              <a:t>10 ans au plus en cas de financement du terrorisme ou de la prolifération</a:t>
            </a:r>
          </a:p>
          <a:p>
            <a:pPr algn="just" eaLnBrk="1" hangingPunct="1">
              <a:spcBef>
                <a:spcPct val="0"/>
              </a:spcBef>
              <a:buFont typeface="Calibri" panose="020F0502020204030204" pitchFamily="34" charset="0"/>
              <a:buChar char="-"/>
            </a:pPr>
            <a:r>
              <a:rPr lang="fr-CI" altLang="fr-FR" sz="2900" dirty="0">
                <a:latin typeface="Times New Roman" panose="02020603050405020304" pitchFamily="18" charset="0"/>
                <a:cs typeface="Times New Roman" panose="02020603050405020304" pitchFamily="18" charset="0"/>
              </a:rPr>
              <a:t>La fermeture définitive d’un ou plusieurs des établissements de l’entreprise ayant servi à commettre les faits incriminés ou pour une durée de :</a:t>
            </a:r>
          </a:p>
          <a:p>
            <a:pPr lvl="1" algn="just" eaLnBrk="1" hangingPunct="1">
              <a:spcBef>
                <a:spcPct val="0"/>
              </a:spcBef>
              <a:buFont typeface="Wingdings" panose="05000000000000000000" pitchFamily="2" charset="2"/>
              <a:buChar char="§"/>
            </a:pPr>
            <a:r>
              <a:rPr lang="fr-CI" altLang="fr-FR" sz="2900" dirty="0">
                <a:latin typeface="Times New Roman" panose="02020603050405020304" pitchFamily="18" charset="0"/>
                <a:cs typeface="Times New Roman" panose="02020603050405020304" pitchFamily="18" charset="0"/>
              </a:rPr>
              <a:t>5 ans au plus en cas de blanchiment de capitaux ;</a:t>
            </a:r>
          </a:p>
          <a:p>
            <a:pPr lvl="1" algn="just" eaLnBrk="1" hangingPunct="1">
              <a:spcBef>
                <a:spcPct val="0"/>
              </a:spcBef>
              <a:buFont typeface="Wingdings" panose="05000000000000000000" pitchFamily="2" charset="2"/>
              <a:buChar char="§"/>
            </a:pPr>
            <a:r>
              <a:rPr lang="fr-CI" altLang="fr-FR" sz="2900" dirty="0">
                <a:latin typeface="Times New Roman" panose="02020603050405020304" pitchFamily="18" charset="0"/>
                <a:cs typeface="Times New Roman" panose="02020603050405020304" pitchFamily="18" charset="0"/>
              </a:rPr>
              <a:t>10 ans au plus en cas de financement du terrorisme ou de la prolifération</a:t>
            </a:r>
          </a:p>
          <a:p>
            <a:pPr algn="just" eaLnBrk="1" hangingPunct="1">
              <a:spcBef>
                <a:spcPct val="0"/>
              </a:spcBef>
              <a:buFont typeface="Calibri" panose="020F0502020204030204" pitchFamily="34" charset="0"/>
              <a:buChar char="-"/>
            </a:pPr>
            <a:r>
              <a:rPr lang="fr-CI" altLang="fr-FR" sz="2900" dirty="0">
                <a:latin typeface="Times New Roman" panose="02020603050405020304" pitchFamily="18" charset="0"/>
                <a:cs typeface="Times New Roman" panose="02020603050405020304" pitchFamily="18" charset="0"/>
              </a:rPr>
              <a:t>La dissolution, lorsqu’elles ont été créées pour commettre les faits incriminés ;</a:t>
            </a:r>
          </a:p>
          <a:p>
            <a:pPr algn="just" eaLnBrk="1" hangingPunct="1">
              <a:spcBef>
                <a:spcPct val="0"/>
              </a:spcBef>
              <a:buFont typeface="Calibri" panose="020F0502020204030204" pitchFamily="34" charset="0"/>
              <a:buChar char="-"/>
            </a:pPr>
            <a:r>
              <a:rPr lang="fr-CI" altLang="fr-FR" sz="2900" dirty="0">
                <a:latin typeface="Times New Roman" panose="02020603050405020304" pitchFamily="18" charset="0"/>
                <a:cs typeface="Times New Roman" panose="02020603050405020304" pitchFamily="18" charset="0"/>
              </a:rPr>
              <a:t>L’affichage de la décision prononcée ou la diffusion de celle-ci par la presse écrite ou par tout moyen de communication audiovisuelle, aux frais de la personne morale condamnée.</a:t>
            </a:r>
          </a:p>
        </p:txBody>
      </p:sp>
    </p:spTree>
    <p:extLst>
      <p:ext uri="{BB962C8B-B14F-4D97-AF65-F5344CB8AC3E}">
        <p14:creationId xmlns:p14="http://schemas.microsoft.com/office/powerpoint/2010/main" val="3653812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18466D-7AFC-4AE6-3F54-F67930149195}"/>
              </a:ext>
            </a:extLst>
          </p:cNvPr>
          <p:cNvSpPr>
            <a:spLocks noGrp="1"/>
          </p:cNvSpPr>
          <p:nvPr>
            <p:ph type="title"/>
          </p:nvPr>
        </p:nvSpPr>
        <p:spPr>
          <a:xfrm>
            <a:off x="460828" y="365126"/>
            <a:ext cx="10515600" cy="621846"/>
          </a:xfrm>
        </p:spPr>
        <p:txBody>
          <a:bodyPr>
            <a:normAutofit fontScale="90000"/>
          </a:bodyPr>
          <a:lstStyle/>
          <a:p>
            <a:r>
              <a:rPr lang="fr-FR" b="1" dirty="0">
                <a:solidFill>
                  <a:schemeClr val="accent2"/>
                </a:solidFill>
                <a:latin typeface="Times New Roman" panose="02020603050405020304" pitchFamily="18" charset="0"/>
                <a:cs typeface="Times New Roman" panose="02020603050405020304" pitchFamily="18" charset="0"/>
              </a:rPr>
              <a:t>VIII- Cas anonymisé</a:t>
            </a:r>
          </a:p>
        </p:txBody>
      </p:sp>
      <p:sp>
        <p:nvSpPr>
          <p:cNvPr id="3" name="Espace réservé du contenu 2">
            <a:extLst>
              <a:ext uri="{FF2B5EF4-FFF2-40B4-BE49-F238E27FC236}">
                <a16:creationId xmlns:a16="http://schemas.microsoft.com/office/drawing/2014/main" id="{C67340AB-5FCA-1293-82E7-EA7436901C26}"/>
              </a:ext>
            </a:extLst>
          </p:cNvPr>
          <p:cNvSpPr>
            <a:spLocks noGrp="1"/>
          </p:cNvSpPr>
          <p:nvPr>
            <p:ph idx="1"/>
          </p:nvPr>
        </p:nvSpPr>
        <p:spPr>
          <a:xfrm>
            <a:off x="100013" y="986973"/>
            <a:ext cx="11987212" cy="5704114"/>
          </a:xfrm>
        </p:spPr>
        <p:txBody>
          <a:bodyPr>
            <a:noAutofit/>
          </a:bodyPr>
          <a:lstStyle/>
          <a:p>
            <a:pPr marL="0" indent="0">
              <a:buNone/>
            </a:pPr>
            <a:endParaRPr lang="fr-FR" sz="3200" dirty="0">
              <a:latin typeface="Times New Roman" panose="02020603050405020304" pitchFamily="18" charset="0"/>
              <a:cs typeface="Times New Roman" panose="02020603050405020304" pitchFamily="18" charset="0"/>
            </a:endParaRPr>
          </a:p>
          <a:p>
            <a:pPr marL="0" indent="0">
              <a:buNone/>
            </a:pPr>
            <a:endParaRPr lang="fr-FR" sz="3200" dirty="0">
              <a:latin typeface="Times New Roman" panose="02020603050405020304" pitchFamily="18" charset="0"/>
              <a:cs typeface="Times New Roman" panose="02020603050405020304" pitchFamily="18" charset="0"/>
            </a:endParaRPr>
          </a:p>
          <a:p>
            <a:pPr marL="0" indent="0">
              <a:buNone/>
            </a:pPr>
            <a:r>
              <a:rPr lang="fr-FR" sz="3200" dirty="0">
                <a:latin typeface="Times New Roman" panose="02020603050405020304" pitchFamily="18" charset="0"/>
                <a:cs typeface="Times New Roman" panose="02020603050405020304" pitchFamily="18" charset="0"/>
              </a:rPr>
              <a:t>Objet: Détournement de fonds, Fraude fiscale, blanchiment de capitaux et complicité.</a:t>
            </a:r>
          </a:p>
          <a:p>
            <a:pPr marL="0" indent="0">
              <a:buNone/>
            </a:pPr>
            <a:endParaRPr lang="fr-FR" sz="3200" dirty="0">
              <a:latin typeface="Times New Roman" panose="02020603050405020304" pitchFamily="18" charset="0"/>
              <a:cs typeface="Times New Roman" panose="02020603050405020304" pitchFamily="18" charset="0"/>
            </a:endParaRPr>
          </a:p>
          <a:p>
            <a:pPr marL="0" indent="0">
              <a:buNone/>
            </a:pPr>
            <a:r>
              <a:rPr lang="fr-FR" sz="3200" dirty="0">
                <a:latin typeface="Times New Roman" panose="02020603050405020304" pitchFamily="18" charset="0"/>
                <a:cs typeface="Times New Roman" panose="02020603050405020304" pitchFamily="18" charset="0"/>
              </a:rPr>
              <a:t>AFF/C : Les nommés A, D, O, P, S, Mademoiselle Z, ainsi que le CONSEIL BIG, l’AGENCE F, la SCPA JUPITER &amp; Associés et la SCI W.</a:t>
            </a:r>
          </a:p>
          <a:p>
            <a:pPr marL="0" indent="0">
              <a:buNone/>
            </a:pPr>
            <a:endParaRPr lang="fr-FR" sz="3200" dirty="0">
              <a:latin typeface="Times New Roman" panose="02020603050405020304" pitchFamily="18" charset="0"/>
              <a:cs typeface="Times New Roman" panose="02020603050405020304" pitchFamily="18" charset="0"/>
            </a:endParaRPr>
          </a:p>
          <a:p>
            <a:pPr marL="0" indent="0">
              <a:buNone/>
            </a:pPr>
            <a:r>
              <a:rPr lang="fr-FR" sz="3200" dirty="0">
                <a:latin typeface="Times New Roman" panose="02020603050405020304" pitchFamily="18" charset="0"/>
                <a:cs typeface="Times New Roman" panose="02020603050405020304" pitchFamily="18" charset="0"/>
              </a:rPr>
              <a:t>Montant en jeu : 13.500.000.000F CFA</a:t>
            </a:r>
          </a:p>
        </p:txBody>
      </p:sp>
    </p:spTree>
    <p:extLst>
      <p:ext uri="{BB962C8B-B14F-4D97-AF65-F5344CB8AC3E}">
        <p14:creationId xmlns:p14="http://schemas.microsoft.com/office/powerpoint/2010/main" val="67672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54BCF9-F41F-A69F-8A62-BCA371D6529C}"/>
              </a:ext>
            </a:extLst>
          </p:cNvPr>
          <p:cNvSpPr>
            <a:spLocks noGrp="1"/>
          </p:cNvSpPr>
          <p:nvPr>
            <p:ph type="title"/>
          </p:nvPr>
        </p:nvSpPr>
        <p:spPr>
          <a:xfrm>
            <a:off x="449944" y="224353"/>
            <a:ext cx="9770037" cy="989850"/>
          </a:xfrm>
        </p:spPr>
        <p:txBody>
          <a:bodyPr>
            <a:normAutofit/>
          </a:bodyPr>
          <a:lstStyle/>
          <a:p>
            <a:r>
              <a:rPr lang="fr-FR" b="1" dirty="0">
                <a:solidFill>
                  <a:srgbClr val="E46C0A"/>
                </a:solidFill>
                <a:latin typeface="Times New Roman" panose="02020603050405020304" pitchFamily="18" charset="0"/>
                <a:ea typeface="+mn-ea"/>
                <a:cs typeface="Times New Roman" panose="02020603050405020304" pitchFamily="18" charset="0"/>
              </a:rPr>
              <a:t>Sommaire</a:t>
            </a:r>
          </a:p>
        </p:txBody>
      </p:sp>
      <p:sp>
        <p:nvSpPr>
          <p:cNvPr id="3" name="Espace réservé du contenu 2">
            <a:extLst>
              <a:ext uri="{FF2B5EF4-FFF2-40B4-BE49-F238E27FC236}">
                <a16:creationId xmlns:a16="http://schemas.microsoft.com/office/drawing/2014/main" id="{EB41BAB7-ACBA-105A-0B56-56F2D225F410}"/>
              </a:ext>
            </a:extLst>
          </p:cNvPr>
          <p:cNvSpPr>
            <a:spLocks noGrp="1"/>
          </p:cNvSpPr>
          <p:nvPr>
            <p:ph idx="1"/>
          </p:nvPr>
        </p:nvSpPr>
        <p:spPr>
          <a:xfrm>
            <a:off x="449944" y="1505243"/>
            <a:ext cx="11350170" cy="5128404"/>
          </a:xfrm>
        </p:spPr>
        <p:txBody>
          <a:bodyPr>
            <a:normAutofit fontScale="92500"/>
          </a:bodyPr>
          <a:lstStyle/>
          <a:p>
            <a:pPr marL="0" indent="0" algn="just">
              <a:buNone/>
            </a:pPr>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I- Définition de la DOS</a:t>
            </a:r>
          </a:p>
          <a:p>
            <a:pPr marL="0" indent="0" algn="just">
              <a:buNone/>
            </a:pPr>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II- Obligation de déclaration des opérations suspectes (Art.60, 61, 62, 72)</a:t>
            </a:r>
          </a:p>
          <a:p>
            <a:pPr marL="0" indent="0" algn="just">
              <a:buNone/>
            </a:pPr>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III- Confidentialité de la procédure de DOS chez l’assujetti et à la CENTIF (Art.63)</a:t>
            </a:r>
          </a:p>
          <a:p>
            <a:pPr marL="0" indent="0" algn="just">
              <a:buNone/>
            </a:pPr>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IV- Relation entre les assujettis et les autorités compétentes</a:t>
            </a:r>
          </a:p>
          <a:p>
            <a:pPr marL="457200" lvl="1" indent="0" algn="just">
              <a:buNone/>
            </a:pPr>
            <a:r>
              <a:rPr lang="fr-FR" b="1" dirty="0">
                <a:effectLst/>
                <a:latin typeface="Times New Roman" panose="02020603050405020304" pitchFamily="18" charset="0"/>
                <a:ea typeface="Calibri" panose="020F0502020204030204" pitchFamily="34" charset="0"/>
                <a:cs typeface="Times New Roman" panose="02020603050405020304" pitchFamily="18" charset="0"/>
              </a:rPr>
              <a:t>1- Relation entre les assujettis et la CENTIF (Art.100, 64, 65, 66)</a:t>
            </a:r>
          </a:p>
          <a:p>
            <a:pPr marL="457200" lvl="1" indent="0" algn="just">
              <a:buNone/>
            </a:pPr>
            <a:r>
              <a:rPr lang="fr-FR" b="1" dirty="0">
                <a:effectLst/>
                <a:latin typeface="Times New Roman" panose="02020603050405020304" pitchFamily="18" charset="0"/>
                <a:ea typeface="Calibri" panose="020F0502020204030204" pitchFamily="34" charset="0"/>
                <a:cs typeface="Times New Roman" panose="02020603050405020304" pitchFamily="18" charset="0"/>
              </a:rPr>
              <a:t>2- Relation entre les assujettis et l’autorité de contrôle</a:t>
            </a:r>
          </a:p>
          <a:p>
            <a:pPr marL="457200" lvl="1" indent="0" algn="just">
              <a:buNone/>
            </a:pPr>
            <a:r>
              <a:rPr lang="fr-FR" b="1" dirty="0">
                <a:effectLst/>
                <a:latin typeface="Times New Roman" panose="02020603050405020304" pitchFamily="18" charset="0"/>
                <a:ea typeface="Calibri" panose="020F0502020204030204" pitchFamily="34" charset="0"/>
                <a:cs typeface="Times New Roman" panose="02020603050405020304" pitchFamily="18" charset="0"/>
              </a:rPr>
              <a:t>3- Relation entre les assujettis et les autres autorités (CNS, AGRAC, etc.) (Art.67, 68, 69)</a:t>
            </a:r>
            <a:endParaRPr lang="fr-FR" b="1" dirty="0">
              <a:latin typeface="Times New Roman" panose="02020603050405020304" pitchFamily="18" charset="0"/>
              <a:ea typeface="Calibri" panose="020F0502020204030204" pitchFamily="34" charset="0"/>
              <a:cs typeface="Times New Roman" panose="02020603050405020304" pitchFamily="18" charset="0"/>
            </a:endParaRPr>
          </a:p>
          <a:p>
            <a:pPr marL="0" lvl="1" indent="0" algn="just">
              <a:spcBef>
                <a:spcPts val="1000"/>
              </a:spcBef>
              <a:buNone/>
            </a:pPr>
            <a:r>
              <a:rPr lang="fr-FR" b="1" dirty="0">
                <a:latin typeface="Times New Roman" panose="02020603050405020304" pitchFamily="18" charset="0"/>
                <a:ea typeface="Calibri" panose="020F0502020204030204" pitchFamily="34" charset="0"/>
                <a:cs typeface="Times New Roman" panose="02020603050405020304" pitchFamily="18" charset="0"/>
              </a:rPr>
              <a:t>V- Pourquoi  est-ce important de détecter une opération atypique</a:t>
            </a:r>
          </a:p>
          <a:p>
            <a:pPr marL="0" indent="0" algn="just">
              <a:buNone/>
            </a:pPr>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VI- Indicateurs d’opérations suspectes (Comment reconnaitre une opération suspecte)</a:t>
            </a:r>
          </a:p>
          <a:p>
            <a:pPr marL="0" indent="0" algn="just">
              <a:buNone/>
            </a:pPr>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VII-Sanctions aux manquements à la LBC/FT/FP</a:t>
            </a:r>
          </a:p>
          <a:p>
            <a:pPr marL="0" indent="0" algn="just">
              <a:buNone/>
            </a:pPr>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VIII-Cas anonymisé</a:t>
            </a:r>
          </a:p>
          <a:p>
            <a:pPr marL="0" indent="0" algn="just">
              <a:buNone/>
            </a:pPr>
            <a:r>
              <a:rPr lang="fr-FR" sz="2400" b="1" dirty="0">
                <a:latin typeface="Times New Roman" panose="02020603050405020304" pitchFamily="18" charset="0"/>
                <a:ea typeface="Calibri" panose="020F0502020204030204" pitchFamily="34" charset="0"/>
                <a:cs typeface="Times New Roman" panose="02020603050405020304" pitchFamily="18" charset="0"/>
              </a:rPr>
              <a:t>IX</a:t>
            </a:r>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 Comment renseigner le formulaire de la DOS (voir fiche de DOS)</a:t>
            </a:r>
          </a:p>
          <a:p>
            <a:pPr marL="0" indent="0" algn="just">
              <a:buNone/>
            </a:pPr>
            <a:endParaRPr lang="fr-F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2060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Shape 244"/>
        <p:cNvGrpSpPr/>
        <p:nvPr/>
      </p:nvGrpSpPr>
      <p:grpSpPr>
        <a:xfrm>
          <a:off x="0" y="0"/>
          <a:ext cx="0" cy="0"/>
          <a:chOff x="0" y="0"/>
          <a:chExt cx="0" cy="0"/>
        </a:xfrm>
      </p:grpSpPr>
      <p:sp>
        <p:nvSpPr>
          <p:cNvPr id="245" name="Google Shape;245;p42"/>
          <p:cNvSpPr txBox="1"/>
          <p:nvPr/>
        </p:nvSpPr>
        <p:spPr>
          <a:xfrm>
            <a:off x="56567" y="21000"/>
            <a:ext cx="12023138" cy="6858000"/>
          </a:xfrm>
          <a:prstGeom prst="rect">
            <a:avLst/>
          </a:prstGeom>
          <a:noFill/>
          <a:ln>
            <a:noFill/>
          </a:ln>
        </p:spPr>
        <p:txBody>
          <a:bodyPr spcFirstLastPara="1" wrap="square" lIns="121900" tIns="121900" rIns="121900" bIns="121900" anchor="t" anchorCtr="0">
            <a:normAutofit/>
          </a:bodyPr>
          <a:lstStyle/>
          <a:p>
            <a:pPr algn="just">
              <a:lnSpc>
                <a:spcPct val="115000"/>
              </a:lnSpc>
            </a:pPr>
            <a:r>
              <a:rPr lang="fr-FR" sz="2800" b="1" dirty="0">
                <a:latin typeface="Times New Roman" panose="02020603050405020304" pitchFamily="18" charset="0"/>
                <a:ea typeface="Trebuchet MS"/>
                <a:cs typeface="Times New Roman" panose="02020603050405020304" pitchFamily="18" charset="0"/>
                <a:sym typeface="Trebuchet MS"/>
              </a:rPr>
              <a:t>Les faits</a:t>
            </a:r>
          </a:p>
          <a:p>
            <a:pPr algn="just">
              <a:lnSpc>
                <a:spcPct val="115000"/>
              </a:lnSpc>
            </a:pPr>
            <a:r>
              <a:rPr lang="fr-FR" sz="2800" dirty="0">
                <a:latin typeface="Times New Roman" panose="02020603050405020304" pitchFamily="18" charset="0"/>
                <a:ea typeface="Trebuchet MS"/>
                <a:cs typeface="Times New Roman" panose="02020603050405020304" pitchFamily="18" charset="0"/>
                <a:sym typeface="Trebuchet MS"/>
              </a:rPr>
              <a:t>    • Me A, avocat associé dans la Société civile professionnelle d’Avocats (SCPA) JUPITER &amp; Associés est le mandataire de la SCI W et de Mademoiselle Z dans le cadre de vente de parcelles de plusieurs hectares à deux structures : CONSEIL BIG et AGENCE F. Me A recevait sur son compte courant particulier des remises de chèques et des espèces provenant de la SCI W, de CONSEIL BIG et de l’AGENCE F sans justificatifs probants.</a:t>
            </a:r>
          </a:p>
          <a:p>
            <a:pPr algn="just">
              <a:lnSpc>
                <a:spcPct val="115000"/>
              </a:lnSpc>
            </a:pPr>
            <a:r>
              <a:rPr lang="fr-FR" sz="2800" dirty="0">
                <a:latin typeface="Times New Roman" panose="02020603050405020304" pitchFamily="18" charset="0"/>
                <a:ea typeface="Trebuchet MS"/>
                <a:cs typeface="Times New Roman" panose="02020603050405020304" pitchFamily="18" charset="0"/>
                <a:sym typeface="Trebuchet MS"/>
              </a:rPr>
              <a:t>    • La SCI W est propriétaire de terrain urbain non bâti d’une superficie de 352 213 m². MM. O et P sont des associés et co-gérants de la SCI W. Ils donnaient procuration à Me A pour vendre ledit terrain. Les nommés O et P recevaient des fonds du compte de Me A sans justificatifs.</a:t>
            </a:r>
          </a:p>
          <a:p>
            <a:pPr algn="just">
              <a:lnSpc>
                <a:spcPct val="115000"/>
              </a:lnSpc>
            </a:pPr>
            <a:r>
              <a:rPr lang="fr-FR" sz="2800" dirty="0">
                <a:latin typeface="Times New Roman" panose="02020603050405020304" pitchFamily="18" charset="0"/>
                <a:ea typeface="Trebuchet MS"/>
                <a:cs typeface="Times New Roman" panose="02020603050405020304" pitchFamily="18" charset="0"/>
                <a:sym typeface="Trebuchet MS"/>
              </a:rPr>
              <a:t>     • Mademoiselle Z étudiante âgée de 25 ans est détentrice d’une parcelle de 20 hectares.</a:t>
            </a:r>
          </a:p>
          <a:p>
            <a:endParaRPr sz="2400" dirty="0">
              <a:solidFill>
                <a:schemeClr val="dk1"/>
              </a:solidFill>
              <a:latin typeface="Open Sans"/>
              <a:ea typeface="Open Sans"/>
              <a:cs typeface="Open Sans"/>
              <a:sym typeface="Open San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Shape 249"/>
        <p:cNvGrpSpPr/>
        <p:nvPr/>
      </p:nvGrpSpPr>
      <p:grpSpPr>
        <a:xfrm>
          <a:off x="0" y="0"/>
          <a:ext cx="0" cy="0"/>
          <a:chOff x="0" y="0"/>
          <a:chExt cx="0" cy="0"/>
        </a:xfrm>
      </p:grpSpPr>
      <p:sp>
        <p:nvSpPr>
          <p:cNvPr id="250" name="Google Shape;250;p43"/>
          <p:cNvSpPr txBox="1"/>
          <p:nvPr/>
        </p:nvSpPr>
        <p:spPr>
          <a:xfrm>
            <a:off x="25900" y="51700"/>
            <a:ext cx="12089600" cy="6806400"/>
          </a:xfrm>
          <a:prstGeom prst="rect">
            <a:avLst/>
          </a:prstGeom>
          <a:noFill/>
          <a:ln>
            <a:noFill/>
          </a:ln>
        </p:spPr>
        <p:txBody>
          <a:bodyPr spcFirstLastPara="1" wrap="square" lIns="121900" tIns="121900" rIns="121900" bIns="121900" anchor="t" anchorCtr="0">
            <a:normAutofit fontScale="70000" lnSpcReduction="20000"/>
          </a:bodyPr>
          <a:lstStyle/>
          <a:p>
            <a:pPr algn="just">
              <a:lnSpc>
                <a:spcPct val="115000"/>
              </a:lnSpc>
              <a:spcBef>
                <a:spcPts val="1333"/>
              </a:spcBef>
            </a:pPr>
            <a:r>
              <a:rPr lang="fr-FR" sz="4000" dirty="0">
                <a:latin typeface="Times New Roman" panose="02020603050405020304" pitchFamily="18" charset="0"/>
                <a:ea typeface="Trebuchet MS"/>
                <a:cs typeface="Times New Roman" panose="02020603050405020304" pitchFamily="18" charset="0"/>
                <a:sym typeface="Trebuchet MS"/>
              </a:rPr>
              <a:t>•  Monsieur D serait commerçant et homme d’affaires d’un pays de la sous-région se disant également un expert dans l’achat et la vente de terrain. Le nommé D a signé un protocole d’accord avec la SCI W en vue de mettre les propriétaires terriens en contact avec la SCI. Le susnommé est le bénéficiaire des commissions reçues du compte de Me A. Le contrat entre Me A et Monsieur D n’est pas connu.</a:t>
            </a:r>
          </a:p>
          <a:p>
            <a:pPr algn="just">
              <a:lnSpc>
                <a:spcPct val="115000"/>
              </a:lnSpc>
              <a:spcBef>
                <a:spcPts val="1333"/>
              </a:spcBef>
            </a:pPr>
            <a:r>
              <a:rPr lang="fr-FR" sz="4000" b="1" dirty="0">
                <a:latin typeface="Times New Roman" panose="02020603050405020304" pitchFamily="18" charset="0"/>
                <a:ea typeface="Trebuchet MS"/>
                <a:cs typeface="Times New Roman" panose="02020603050405020304" pitchFamily="18" charset="0"/>
                <a:sym typeface="Trebuchet MS"/>
              </a:rPr>
              <a:t>Analyse des faits</a:t>
            </a:r>
          </a:p>
          <a:p>
            <a:pPr algn="just">
              <a:lnSpc>
                <a:spcPct val="115000"/>
              </a:lnSpc>
              <a:spcBef>
                <a:spcPts val="1333"/>
              </a:spcBef>
            </a:pPr>
            <a:r>
              <a:rPr lang="fr-FR" sz="4000" dirty="0">
                <a:latin typeface="Times New Roman" panose="02020603050405020304" pitchFamily="18" charset="0"/>
                <a:ea typeface="Trebuchet MS"/>
                <a:cs typeface="Times New Roman" panose="02020603050405020304" pitchFamily="18" charset="0"/>
                <a:sym typeface="Trebuchet MS"/>
              </a:rPr>
              <a:t>L’analyse des pièces et les investigations menées ont permis d’établir ce qui suit :</a:t>
            </a:r>
          </a:p>
          <a:p>
            <a:pPr algn="just">
              <a:lnSpc>
                <a:spcPct val="115000"/>
              </a:lnSpc>
              <a:spcBef>
                <a:spcPts val="1333"/>
              </a:spcBef>
            </a:pPr>
            <a:r>
              <a:rPr lang="fr-FR" sz="4000" dirty="0">
                <a:latin typeface="Times New Roman" panose="02020603050405020304" pitchFamily="18" charset="0"/>
                <a:ea typeface="Trebuchet MS"/>
                <a:cs typeface="Times New Roman" panose="02020603050405020304" pitchFamily="18" charset="0"/>
                <a:sym typeface="Trebuchet MS"/>
              </a:rPr>
              <a:t>   - Le 16 Janvier 2020, Me A ouvrait dans les livres d’un établissement financier de la place, un compte courant particulier. A l’ouverture du compte, les fonds devant être déclarés concernaient son revenu net mensuel estimé à 2.000.000FCFA.</a:t>
            </a:r>
          </a:p>
          <a:p>
            <a:pPr algn="just">
              <a:lnSpc>
                <a:spcPct val="115000"/>
              </a:lnSpc>
              <a:spcBef>
                <a:spcPts val="1333"/>
              </a:spcBef>
            </a:pPr>
            <a:r>
              <a:rPr lang="fr-FR" sz="4000" dirty="0">
                <a:latin typeface="Times New Roman" panose="02020603050405020304" pitchFamily="18" charset="0"/>
                <a:ea typeface="Trebuchet MS"/>
                <a:cs typeface="Times New Roman" panose="02020603050405020304" pitchFamily="18" charset="0"/>
                <a:sym typeface="Trebuchet MS"/>
              </a:rPr>
              <a:t>   </a:t>
            </a:r>
            <a:endParaRPr lang="fr-FR" sz="2800" dirty="0">
              <a:solidFill>
                <a:srgbClr val="236292"/>
              </a:solidFill>
              <a:latin typeface="Times New Roman" panose="02020603050405020304" pitchFamily="18" charset="0"/>
              <a:ea typeface="Trebuchet MS"/>
              <a:cs typeface="Times New Roman" panose="02020603050405020304" pitchFamily="18" charset="0"/>
              <a:sym typeface="Trebuchet MS"/>
            </a:endParaRPr>
          </a:p>
          <a:p>
            <a:endParaRPr sz="2400" dirty="0">
              <a:solidFill>
                <a:schemeClr val="dk1"/>
              </a:solidFill>
              <a:latin typeface="Open Sans"/>
              <a:ea typeface="Open Sans"/>
              <a:cs typeface="Open Sans"/>
              <a:sym typeface="Open San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Shape 249">
          <a:extLst>
            <a:ext uri="{FF2B5EF4-FFF2-40B4-BE49-F238E27FC236}">
              <a16:creationId xmlns:a16="http://schemas.microsoft.com/office/drawing/2014/main" id="{04B8D145-732D-2A84-ED66-8CFCE751050C}"/>
            </a:ext>
          </a:extLst>
        </p:cNvPr>
        <p:cNvGrpSpPr/>
        <p:nvPr/>
      </p:nvGrpSpPr>
      <p:grpSpPr>
        <a:xfrm>
          <a:off x="0" y="0"/>
          <a:ext cx="0" cy="0"/>
          <a:chOff x="0" y="0"/>
          <a:chExt cx="0" cy="0"/>
        </a:xfrm>
      </p:grpSpPr>
      <p:sp>
        <p:nvSpPr>
          <p:cNvPr id="250" name="Google Shape;250;p43">
            <a:extLst>
              <a:ext uri="{FF2B5EF4-FFF2-40B4-BE49-F238E27FC236}">
                <a16:creationId xmlns:a16="http://schemas.microsoft.com/office/drawing/2014/main" id="{6013E29C-1CE7-8906-09C5-9199C9ACD7CE}"/>
              </a:ext>
            </a:extLst>
          </p:cNvPr>
          <p:cNvSpPr txBox="1"/>
          <p:nvPr/>
        </p:nvSpPr>
        <p:spPr>
          <a:xfrm>
            <a:off x="25900" y="51700"/>
            <a:ext cx="12089600" cy="6806400"/>
          </a:xfrm>
          <a:prstGeom prst="rect">
            <a:avLst/>
          </a:prstGeom>
          <a:noFill/>
          <a:ln>
            <a:noFill/>
          </a:ln>
        </p:spPr>
        <p:txBody>
          <a:bodyPr spcFirstLastPara="1" wrap="square" lIns="121900" tIns="121900" rIns="121900" bIns="121900" anchor="t" anchorCtr="0">
            <a:normAutofit/>
          </a:bodyPr>
          <a:lstStyle/>
          <a:p>
            <a:pPr algn="just">
              <a:lnSpc>
                <a:spcPct val="115000"/>
              </a:lnSpc>
              <a:spcBef>
                <a:spcPts val="1333"/>
              </a:spcBef>
            </a:pPr>
            <a:r>
              <a:rPr lang="fr-FR" sz="2800" dirty="0">
                <a:solidFill>
                  <a:srgbClr val="236292"/>
                </a:solidFill>
                <a:latin typeface="Times New Roman" panose="02020603050405020304" pitchFamily="18" charset="0"/>
                <a:ea typeface="Trebuchet MS"/>
                <a:cs typeface="Times New Roman" panose="02020603050405020304" pitchFamily="18" charset="0"/>
                <a:sym typeface="Trebuchet MS"/>
              </a:rPr>
              <a:t>   </a:t>
            </a:r>
            <a:r>
              <a:rPr lang="fr-FR" sz="2800" dirty="0">
                <a:latin typeface="Times New Roman" panose="02020603050405020304" pitchFamily="18" charset="0"/>
                <a:ea typeface="Trebuchet MS"/>
                <a:cs typeface="Times New Roman" panose="02020603050405020304" pitchFamily="18" charset="0"/>
                <a:sym typeface="Trebuchet MS"/>
              </a:rPr>
              <a:t>- Au niveau du fonctionnement du compte de l’avocat, il ressort de l’analyse que des montants en provenance du compte de la SCI sont transférés régulièrement sur le compte personnel de l’avocat sans justificatifs probants.</a:t>
            </a:r>
          </a:p>
          <a:p>
            <a:pPr algn="just">
              <a:lnSpc>
                <a:spcPct val="115000"/>
              </a:lnSpc>
              <a:spcBef>
                <a:spcPts val="1333"/>
              </a:spcBef>
            </a:pPr>
            <a:r>
              <a:rPr lang="fr-FR" sz="2800" dirty="0">
                <a:latin typeface="Times New Roman" panose="02020603050405020304" pitchFamily="18" charset="0"/>
                <a:ea typeface="Trebuchet MS"/>
                <a:cs typeface="Times New Roman" panose="02020603050405020304" pitchFamily="18" charset="0"/>
                <a:sym typeface="Trebuchet MS"/>
              </a:rPr>
              <a:t>   - Mademoiselle Z, étudiante a donné procuration à Me A à l’effet de percevoir la somme de 4.000.000.000FCFA provenant de la vente de sa parcelle de 20 hectares, laquelle parcelle est acquise par l’AGENCE F. Ce montant doit être reversé intégralement à Mademoiselle Z par Me A.</a:t>
            </a:r>
          </a:p>
          <a:p>
            <a:pPr marL="457200" indent="-457200" algn="just">
              <a:lnSpc>
                <a:spcPct val="115000"/>
              </a:lnSpc>
              <a:spcBef>
                <a:spcPts val="1333"/>
              </a:spcBef>
              <a:buFontTx/>
              <a:buChar char="-"/>
            </a:pPr>
            <a:r>
              <a:rPr lang="fr-FR" sz="2800" dirty="0">
                <a:latin typeface="Times New Roman" panose="02020603050405020304" pitchFamily="18" charset="0"/>
                <a:ea typeface="Trebuchet MS"/>
                <a:cs typeface="Times New Roman" panose="02020603050405020304" pitchFamily="18" charset="0"/>
                <a:sym typeface="Trebuchet MS"/>
              </a:rPr>
              <a:t>Le cumul des fonds que le mandataire Me A </a:t>
            </a:r>
            <a:r>
              <a:rPr lang="fr-FR" sz="2800" dirty="0" err="1">
                <a:latin typeface="Times New Roman" panose="02020603050405020304" pitchFamily="18" charset="0"/>
                <a:ea typeface="Trebuchet MS"/>
                <a:cs typeface="Times New Roman" panose="02020603050405020304" pitchFamily="18" charset="0"/>
                <a:sym typeface="Trebuchet MS"/>
              </a:rPr>
              <a:t>a</a:t>
            </a:r>
            <a:r>
              <a:rPr lang="fr-FR" sz="2800" dirty="0">
                <a:latin typeface="Times New Roman" panose="02020603050405020304" pitchFamily="18" charset="0"/>
                <a:ea typeface="Trebuchet MS"/>
                <a:cs typeface="Times New Roman" panose="02020603050405020304" pitchFamily="18" charset="0"/>
                <a:sym typeface="Trebuchet MS"/>
              </a:rPr>
              <a:t> reçus du Mandant SCI W s’élevait à la somme de 9.500.000.000FCFA.</a:t>
            </a:r>
          </a:p>
          <a:p>
            <a:pPr marL="457200" indent="-457200" algn="just">
              <a:lnSpc>
                <a:spcPct val="115000"/>
              </a:lnSpc>
              <a:spcBef>
                <a:spcPts val="1333"/>
              </a:spcBef>
              <a:buFontTx/>
              <a:buChar char="-"/>
            </a:pPr>
            <a:r>
              <a:rPr lang="fr-FR" sz="2800" dirty="0">
                <a:latin typeface="Times New Roman" panose="02020603050405020304" pitchFamily="18" charset="0"/>
                <a:ea typeface="Trebuchet MS"/>
                <a:cs typeface="Times New Roman" panose="02020603050405020304" pitchFamily="18" charset="0"/>
                <a:sym typeface="Trebuchet MS"/>
              </a:rPr>
              <a:t>Monsieur D aurait reçu un virement de 1.689.000.000FCFA. Ce dernier serait présenté comme un faussaire notoirement connu dans les fichiers de la police économique.</a:t>
            </a:r>
          </a:p>
          <a:p>
            <a:pPr algn="just">
              <a:lnSpc>
                <a:spcPct val="115000"/>
              </a:lnSpc>
              <a:spcBef>
                <a:spcPts val="1333"/>
              </a:spcBef>
            </a:pPr>
            <a:endParaRPr sz="2400" dirty="0">
              <a:solidFill>
                <a:schemeClr val="dk1"/>
              </a:solidFill>
              <a:latin typeface="Open Sans"/>
              <a:ea typeface="Open Sans"/>
              <a:cs typeface="Open Sans"/>
              <a:sym typeface="Open Sans"/>
            </a:endParaRPr>
          </a:p>
        </p:txBody>
      </p:sp>
    </p:spTree>
    <p:extLst>
      <p:ext uri="{BB962C8B-B14F-4D97-AF65-F5344CB8AC3E}">
        <p14:creationId xmlns:p14="http://schemas.microsoft.com/office/powerpoint/2010/main" val="2183594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Shape 249">
          <a:extLst>
            <a:ext uri="{FF2B5EF4-FFF2-40B4-BE49-F238E27FC236}">
              <a16:creationId xmlns:a16="http://schemas.microsoft.com/office/drawing/2014/main" id="{A948DBF4-01F7-403B-E398-CE1723A002B1}"/>
            </a:ext>
          </a:extLst>
        </p:cNvPr>
        <p:cNvGrpSpPr/>
        <p:nvPr/>
      </p:nvGrpSpPr>
      <p:grpSpPr>
        <a:xfrm>
          <a:off x="0" y="0"/>
          <a:ext cx="0" cy="0"/>
          <a:chOff x="0" y="0"/>
          <a:chExt cx="0" cy="0"/>
        </a:xfrm>
      </p:grpSpPr>
      <p:sp>
        <p:nvSpPr>
          <p:cNvPr id="250" name="Google Shape;250;p43">
            <a:extLst>
              <a:ext uri="{FF2B5EF4-FFF2-40B4-BE49-F238E27FC236}">
                <a16:creationId xmlns:a16="http://schemas.microsoft.com/office/drawing/2014/main" id="{43297378-64CB-9DD9-070F-D58F4608A6E3}"/>
              </a:ext>
            </a:extLst>
          </p:cNvPr>
          <p:cNvSpPr txBox="1"/>
          <p:nvPr/>
        </p:nvSpPr>
        <p:spPr>
          <a:xfrm>
            <a:off x="571500" y="385763"/>
            <a:ext cx="11029950" cy="6143626"/>
          </a:xfrm>
          <a:prstGeom prst="rect">
            <a:avLst/>
          </a:prstGeom>
          <a:noFill/>
          <a:ln>
            <a:noFill/>
          </a:ln>
        </p:spPr>
        <p:txBody>
          <a:bodyPr spcFirstLastPara="1" wrap="square" lIns="121900" tIns="121900" rIns="121900" bIns="121900" anchor="t" anchorCtr="0">
            <a:normAutofit/>
          </a:bodyPr>
          <a:lstStyle/>
          <a:p>
            <a:pPr algn="just">
              <a:lnSpc>
                <a:spcPct val="115000"/>
              </a:lnSpc>
              <a:spcBef>
                <a:spcPts val="1333"/>
              </a:spcBef>
            </a:pPr>
            <a:r>
              <a:rPr lang="fr-FR" sz="2000" dirty="0">
                <a:solidFill>
                  <a:srgbClr val="236292"/>
                </a:solidFill>
                <a:latin typeface="Times New Roman" panose="02020603050405020304" pitchFamily="18" charset="0"/>
                <a:ea typeface="Trebuchet MS"/>
                <a:cs typeface="Times New Roman" panose="02020603050405020304" pitchFamily="18" charset="0"/>
                <a:sym typeface="Trebuchet MS"/>
              </a:rPr>
              <a:t>    </a:t>
            </a:r>
            <a:r>
              <a:rPr lang="fr-FR" sz="2000" dirty="0">
                <a:latin typeface="Times New Roman" panose="02020603050405020304" pitchFamily="18" charset="0"/>
                <a:ea typeface="Trebuchet MS"/>
                <a:cs typeface="Times New Roman" panose="02020603050405020304" pitchFamily="18" charset="0"/>
                <a:sym typeface="Trebuchet MS"/>
              </a:rPr>
              <a:t>-  La vérification auprès de Mme F, notaire, des documents fonciers produits fait ressortir que celle-ci a délivré une attestation de vente en janvier 2023.</a:t>
            </a:r>
          </a:p>
          <a:p>
            <a:pPr algn="just">
              <a:lnSpc>
                <a:spcPct val="115000"/>
              </a:lnSpc>
              <a:spcBef>
                <a:spcPts val="1333"/>
              </a:spcBef>
            </a:pPr>
            <a:r>
              <a:rPr lang="fr-FR" sz="2000" dirty="0">
                <a:latin typeface="Times New Roman" panose="02020603050405020304" pitchFamily="18" charset="0"/>
                <a:ea typeface="Trebuchet MS"/>
                <a:cs typeface="Times New Roman" panose="02020603050405020304" pitchFamily="18" charset="0"/>
                <a:sym typeface="Trebuchet MS"/>
              </a:rPr>
              <a:t>   -  Les montants en jeu s’élèvent à 13.500.000.000FCFA. </a:t>
            </a:r>
          </a:p>
        </p:txBody>
      </p:sp>
    </p:spTree>
    <p:extLst>
      <p:ext uri="{BB962C8B-B14F-4D97-AF65-F5344CB8AC3E}">
        <p14:creationId xmlns:p14="http://schemas.microsoft.com/office/powerpoint/2010/main" val="21423728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Shape 249">
          <a:extLst>
            <a:ext uri="{FF2B5EF4-FFF2-40B4-BE49-F238E27FC236}">
              <a16:creationId xmlns:a16="http://schemas.microsoft.com/office/drawing/2014/main" id="{43173C77-F401-9923-4D4C-93FEBB7BFC3E}"/>
            </a:ext>
          </a:extLst>
        </p:cNvPr>
        <p:cNvGrpSpPr/>
        <p:nvPr/>
      </p:nvGrpSpPr>
      <p:grpSpPr>
        <a:xfrm>
          <a:off x="0" y="0"/>
          <a:ext cx="0" cy="0"/>
          <a:chOff x="0" y="0"/>
          <a:chExt cx="0" cy="0"/>
        </a:xfrm>
      </p:grpSpPr>
      <p:sp>
        <p:nvSpPr>
          <p:cNvPr id="250" name="Google Shape;250;p43">
            <a:extLst>
              <a:ext uri="{FF2B5EF4-FFF2-40B4-BE49-F238E27FC236}">
                <a16:creationId xmlns:a16="http://schemas.microsoft.com/office/drawing/2014/main" id="{3DEC5A12-714D-A218-24B7-3689617EBF46}"/>
              </a:ext>
            </a:extLst>
          </p:cNvPr>
          <p:cNvSpPr txBox="1"/>
          <p:nvPr/>
        </p:nvSpPr>
        <p:spPr>
          <a:xfrm>
            <a:off x="345281" y="266011"/>
            <a:ext cx="11501438" cy="6291951"/>
          </a:xfrm>
          <a:prstGeom prst="rect">
            <a:avLst/>
          </a:prstGeom>
          <a:noFill/>
          <a:ln>
            <a:noFill/>
          </a:ln>
        </p:spPr>
        <p:txBody>
          <a:bodyPr spcFirstLastPara="1" wrap="square" lIns="121900" tIns="121900" rIns="121900" bIns="121900" anchor="t" anchorCtr="0">
            <a:noAutofit/>
          </a:bodyPr>
          <a:lstStyle/>
          <a:p>
            <a:pPr algn="just">
              <a:lnSpc>
                <a:spcPct val="115000"/>
              </a:lnSpc>
              <a:spcBef>
                <a:spcPts val="1333"/>
              </a:spcBef>
            </a:pPr>
            <a:r>
              <a:rPr lang="fr-FR" sz="2400" b="1" dirty="0">
                <a:latin typeface="Times New Roman" panose="02020603050405020304" pitchFamily="18" charset="0"/>
                <a:ea typeface="Trebuchet MS"/>
                <a:cs typeface="Times New Roman" panose="02020603050405020304" pitchFamily="18" charset="0"/>
                <a:sym typeface="Trebuchet MS"/>
              </a:rPr>
              <a:t>Les indicateurs de blanchiment de capitaux </a:t>
            </a:r>
          </a:p>
          <a:p>
            <a:pPr algn="just">
              <a:lnSpc>
                <a:spcPct val="115000"/>
              </a:lnSpc>
              <a:spcBef>
                <a:spcPts val="1333"/>
              </a:spcBef>
            </a:pPr>
            <a:r>
              <a:rPr lang="fr-FR" sz="2000" dirty="0">
                <a:latin typeface="Times New Roman" panose="02020603050405020304" pitchFamily="18" charset="0"/>
                <a:ea typeface="Trebuchet MS"/>
                <a:cs typeface="Times New Roman" panose="02020603050405020304" pitchFamily="18" charset="0"/>
                <a:sym typeface="Trebuchet MS"/>
              </a:rPr>
              <a:t>          •	Alimentation du compte des chèques provenant de la SCI dont il est le représentant ;</a:t>
            </a:r>
          </a:p>
          <a:p>
            <a:pPr algn="just">
              <a:lnSpc>
                <a:spcPct val="115000"/>
              </a:lnSpc>
              <a:spcBef>
                <a:spcPts val="1333"/>
              </a:spcBef>
            </a:pPr>
            <a:r>
              <a:rPr lang="fr-FR" sz="2000" dirty="0">
                <a:latin typeface="Times New Roman" panose="02020603050405020304" pitchFamily="18" charset="0"/>
                <a:ea typeface="Trebuchet MS"/>
                <a:cs typeface="Times New Roman" panose="02020603050405020304" pitchFamily="18" charset="0"/>
                <a:sym typeface="Trebuchet MS"/>
              </a:rPr>
              <a:t>          •	Opérations importantes et fréquentes de réception de chèques sans documents justificatifs ;</a:t>
            </a:r>
          </a:p>
          <a:p>
            <a:pPr algn="just">
              <a:lnSpc>
                <a:spcPct val="115000"/>
              </a:lnSpc>
              <a:spcBef>
                <a:spcPts val="1333"/>
              </a:spcBef>
            </a:pPr>
            <a:r>
              <a:rPr lang="fr-FR" sz="2000" dirty="0">
                <a:latin typeface="Times New Roman" panose="02020603050405020304" pitchFamily="18" charset="0"/>
                <a:ea typeface="Trebuchet MS"/>
                <a:cs typeface="Times New Roman" panose="02020603050405020304" pitchFamily="18" charset="0"/>
                <a:sym typeface="Trebuchet MS"/>
              </a:rPr>
              <a:t>          •	Les revenus déposés dans le compte ne correspondent pas à l’utilisation prévue du compte ;</a:t>
            </a:r>
          </a:p>
          <a:p>
            <a:pPr algn="just">
              <a:lnSpc>
                <a:spcPct val="115000"/>
              </a:lnSpc>
              <a:spcBef>
                <a:spcPts val="1333"/>
              </a:spcBef>
            </a:pPr>
            <a:r>
              <a:rPr lang="fr-FR" sz="2000" dirty="0">
                <a:latin typeface="Times New Roman" panose="02020603050405020304" pitchFamily="18" charset="0"/>
                <a:ea typeface="Trebuchet MS"/>
                <a:cs typeface="Times New Roman" panose="02020603050405020304" pitchFamily="18" charset="0"/>
                <a:sym typeface="Trebuchet MS"/>
              </a:rPr>
              <a:t>          •	Doute sur l’origine et la destination des fonds ;</a:t>
            </a:r>
          </a:p>
          <a:p>
            <a:pPr algn="just">
              <a:lnSpc>
                <a:spcPct val="115000"/>
              </a:lnSpc>
              <a:spcBef>
                <a:spcPts val="1333"/>
              </a:spcBef>
            </a:pPr>
            <a:r>
              <a:rPr lang="fr-FR" sz="2000" dirty="0">
                <a:latin typeface="Times New Roman" panose="02020603050405020304" pitchFamily="18" charset="0"/>
                <a:ea typeface="Trebuchet MS"/>
                <a:cs typeface="Times New Roman" panose="02020603050405020304" pitchFamily="18" charset="0"/>
                <a:sym typeface="Trebuchet MS"/>
              </a:rPr>
              <a:t>          •	Utilisation abusive du compte personnel en lieu et place du compte professionnel ;</a:t>
            </a:r>
          </a:p>
          <a:p>
            <a:pPr algn="just">
              <a:lnSpc>
                <a:spcPct val="115000"/>
              </a:lnSpc>
              <a:spcBef>
                <a:spcPts val="1333"/>
              </a:spcBef>
            </a:pPr>
            <a:r>
              <a:rPr lang="fr-FR" sz="2000" dirty="0">
                <a:latin typeface="Times New Roman" panose="02020603050405020304" pitchFamily="18" charset="0"/>
                <a:ea typeface="Trebuchet MS"/>
                <a:cs typeface="Times New Roman" panose="02020603050405020304" pitchFamily="18" charset="0"/>
                <a:sym typeface="Trebuchet MS"/>
              </a:rPr>
              <a:t>          •	Il y a des incohérences dans la façon dont le client présente l’opération ;</a:t>
            </a:r>
          </a:p>
          <a:p>
            <a:pPr algn="just">
              <a:lnSpc>
                <a:spcPct val="115000"/>
              </a:lnSpc>
              <a:spcBef>
                <a:spcPts val="1333"/>
              </a:spcBef>
            </a:pPr>
            <a:r>
              <a:rPr lang="fr-FR" sz="2000" dirty="0">
                <a:latin typeface="Times New Roman" panose="02020603050405020304" pitchFamily="18" charset="0"/>
                <a:ea typeface="Trebuchet MS"/>
                <a:cs typeface="Times New Roman" panose="02020603050405020304" pitchFamily="18" charset="0"/>
                <a:sym typeface="Trebuchet MS"/>
              </a:rPr>
              <a:t>          •	Le client dépose fréquemment le produit de la vente d’un bien sans que la provenance de ces biens ne puisse être justifiée ;</a:t>
            </a:r>
          </a:p>
          <a:p>
            <a:pPr algn="just">
              <a:lnSpc>
                <a:spcPct val="115000"/>
              </a:lnSpc>
              <a:spcBef>
                <a:spcPts val="1333"/>
              </a:spcBef>
            </a:pPr>
            <a:r>
              <a:rPr lang="fr-FR" sz="2000" dirty="0">
                <a:latin typeface="Times New Roman" panose="02020603050405020304" pitchFamily="18" charset="0"/>
                <a:ea typeface="Trebuchet MS"/>
                <a:cs typeface="Times New Roman" panose="02020603050405020304" pitchFamily="18" charset="0"/>
                <a:sym typeface="Trebuchet MS"/>
              </a:rPr>
              <a:t>          •	Des opérations inexpliquées se répètent entre des comptes personnels et d’affaires ;</a:t>
            </a:r>
          </a:p>
          <a:p>
            <a:pPr algn="just">
              <a:lnSpc>
                <a:spcPct val="115000"/>
              </a:lnSpc>
              <a:spcBef>
                <a:spcPts val="1333"/>
              </a:spcBef>
            </a:pPr>
            <a:r>
              <a:rPr lang="fr-FR" sz="2000" dirty="0">
                <a:latin typeface="Times New Roman" panose="02020603050405020304" pitchFamily="18" charset="0"/>
                <a:ea typeface="Trebuchet MS"/>
                <a:cs typeface="Times New Roman" panose="02020603050405020304" pitchFamily="18" charset="0"/>
                <a:sym typeface="Trebuchet MS"/>
              </a:rPr>
              <a:t>          •	Rétribution inhabituelle versée à un prestataire de services professionnels ;</a:t>
            </a:r>
          </a:p>
          <a:p>
            <a:pPr algn="just">
              <a:lnSpc>
                <a:spcPct val="115000"/>
              </a:lnSpc>
              <a:spcBef>
                <a:spcPts val="1333"/>
              </a:spcBef>
            </a:pPr>
            <a:r>
              <a:rPr lang="fr-FR" sz="2000" dirty="0">
                <a:latin typeface="Times New Roman" panose="02020603050405020304" pitchFamily="18" charset="0"/>
                <a:ea typeface="Trebuchet MS"/>
                <a:cs typeface="Times New Roman" panose="02020603050405020304" pitchFamily="18" charset="0"/>
                <a:sym typeface="Trebuchet MS"/>
              </a:rPr>
              <a:t>          •	Le recours à des tiers afin de transférer des fonds.</a:t>
            </a:r>
          </a:p>
        </p:txBody>
      </p:sp>
    </p:spTree>
    <p:extLst>
      <p:ext uri="{BB962C8B-B14F-4D97-AF65-F5344CB8AC3E}">
        <p14:creationId xmlns:p14="http://schemas.microsoft.com/office/powerpoint/2010/main" val="2571058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Shape 249">
          <a:extLst>
            <a:ext uri="{FF2B5EF4-FFF2-40B4-BE49-F238E27FC236}">
              <a16:creationId xmlns:a16="http://schemas.microsoft.com/office/drawing/2014/main" id="{7A1384B2-D4CD-36A7-3379-B099DA341B7B}"/>
            </a:ext>
          </a:extLst>
        </p:cNvPr>
        <p:cNvGrpSpPr/>
        <p:nvPr/>
      </p:nvGrpSpPr>
      <p:grpSpPr>
        <a:xfrm>
          <a:off x="0" y="0"/>
          <a:ext cx="0" cy="0"/>
          <a:chOff x="0" y="0"/>
          <a:chExt cx="0" cy="0"/>
        </a:xfrm>
      </p:grpSpPr>
      <p:sp>
        <p:nvSpPr>
          <p:cNvPr id="250" name="Google Shape;250;p43">
            <a:extLst>
              <a:ext uri="{FF2B5EF4-FFF2-40B4-BE49-F238E27FC236}">
                <a16:creationId xmlns:a16="http://schemas.microsoft.com/office/drawing/2014/main" id="{0AEE3EFD-811B-9C26-90FE-E895BD6CB004}"/>
              </a:ext>
            </a:extLst>
          </p:cNvPr>
          <p:cNvSpPr txBox="1"/>
          <p:nvPr/>
        </p:nvSpPr>
        <p:spPr>
          <a:xfrm>
            <a:off x="514350" y="442912"/>
            <a:ext cx="11087100" cy="6172201"/>
          </a:xfrm>
          <a:prstGeom prst="rect">
            <a:avLst/>
          </a:prstGeom>
          <a:noFill/>
          <a:ln>
            <a:noFill/>
          </a:ln>
        </p:spPr>
        <p:txBody>
          <a:bodyPr spcFirstLastPara="1" wrap="square" lIns="121900" tIns="121900" rIns="121900" bIns="121900" anchor="t" anchorCtr="0">
            <a:normAutofit/>
          </a:bodyPr>
          <a:lstStyle/>
          <a:p>
            <a:pPr algn="just">
              <a:lnSpc>
                <a:spcPct val="115000"/>
              </a:lnSpc>
              <a:spcBef>
                <a:spcPts val="1333"/>
              </a:spcBef>
            </a:pPr>
            <a:r>
              <a:rPr lang="fr-FR" sz="2000" b="1" dirty="0">
                <a:latin typeface="Times New Roman" panose="02020603050405020304" pitchFamily="18" charset="0"/>
                <a:ea typeface="Trebuchet MS"/>
                <a:cs typeface="Times New Roman" panose="02020603050405020304" pitchFamily="18" charset="0"/>
                <a:sym typeface="Trebuchet MS"/>
              </a:rPr>
              <a:t>Les infractions sous-jacentes relevées :</a:t>
            </a:r>
          </a:p>
          <a:p>
            <a:pPr algn="just">
              <a:lnSpc>
                <a:spcPct val="115000"/>
              </a:lnSpc>
              <a:spcBef>
                <a:spcPts val="1333"/>
              </a:spcBef>
            </a:pPr>
            <a:r>
              <a:rPr lang="fr-FR" sz="2000" dirty="0">
                <a:latin typeface="Times New Roman" panose="02020603050405020304" pitchFamily="18" charset="0"/>
                <a:ea typeface="Trebuchet MS"/>
                <a:cs typeface="Times New Roman" panose="02020603050405020304" pitchFamily="18" charset="0"/>
                <a:sym typeface="Trebuchet MS"/>
              </a:rPr>
              <a:t>       </a:t>
            </a:r>
          </a:p>
          <a:p>
            <a:pPr algn="just">
              <a:lnSpc>
                <a:spcPct val="115000"/>
              </a:lnSpc>
              <a:spcBef>
                <a:spcPts val="1333"/>
              </a:spcBef>
            </a:pPr>
            <a:r>
              <a:rPr lang="fr-FR" sz="2000" dirty="0">
                <a:latin typeface="Times New Roman" panose="02020603050405020304" pitchFamily="18" charset="0"/>
                <a:ea typeface="Trebuchet MS"/>
                <a:cs typeface="Times New Roman" panose="02020603050405020304" pitchFamily="18" charset="0"/>
                <a:sym typeface="Trebuchet MS"/>
              </a:rPr>
              <a:t> -	Fraude fiscale suite à la réalisation d’opérations financières incohérentes. </a:t>
            </a:r>
          </a:p>
          <a:p>
            <a:pPr algn="just">
              <a:lnSpc>
                <a:spcPct val="115000"/>
              </a:lnSpc>
              <a:spcBef>
                <a:spcPts val="1333"/>
              </a:spcBef>
            </a:pPr>
            <a:r>
              <a:rPr lang="fr-FR" sz="2000" dirty="0">
                <a:latin typeface="Times New Roman" panose="02020603050405020304" pitchFamily="18" charset="0"/>
                <a:ea typeface="Trebuchet MS"/>
                <a:cs typeface="Times New Roman" panose="02020603050405020304" pitchFamily="18" charset="0"/>
                <a:sym typeface="Trebuchet MS"/>
              </a:rPr>
              <a:t>     </a:t>
            </a:r>
          </a:p>
          <a:p>
            <a:pPr algn="just">
              <a:lnSpc>
                <a:spcPct val="115000"/>
              </a:lnSpc>
              <a:spcBef>
                <a:spcPts val="1333"/>
              </a:spcBef>
            </a:pPr>
            <a:r>
              <a:rPr lang="fr-FR" sz="2000" dirty="0">
                <a:latin typeface="Times New Roman" panose="02020603050405020304" pitchFamily="18" charset="0"/>
                <a:ea typeface="Trebuchet MS"/>
                <a:cs typeface="Times New Roman" panose="02020603050405020304" pitchFamily="18" charset="0"/>
                <a:sym typeface="Trebuchet MS"/>
              </a:rPr>
              <a:t>   -	Détournement de fonds par les deux structures : </a:t>
            </a:r>
            <a:r>
              <a:rPr lang="fr-FR" sz="2000" kern="1200" dirty="0">
                <a:solidFill>
                  <a:srgbClr val="000000"/>
                </a:solidFill>
                <a:effectLst/>
                <a:latin typeface="Times New Roman" panose="02020603050405020304" pitchFamily="18" charset="0"/>
                <a:ea typeface="Trebuchet MS" panose="020B0603020202020204" pitchFamily="34" charset="0"/>
                <a:cs typeface="Times New Roman" panose="02020603050405020304" pitchFamily="18" charset="0"/>
              </a:rPr>
              <a:t>CONSEIL BIG et AGENCE FA</a:t>
            </a:r>
            <a:endParaRPr lang="fr-FR" sz="2000" dirty="0">
              <a:latin typeface="Times New Roman" panose="02020603050405020304" pitchFamily="18" charset="0"/>
              <a:ea typeface="Trebuchet MS"/>
              <a:cs typeface="Times New Roman" panose="02020603050405020304" pitchFamily="18" charset="0"/>
              <a:sym typeface="Trebuchet MS"/>
            </a:endParaRPr>
          </a:p>
          <a:p>
            <a:pPr algn="just">
              <a:lnSpc>
                <a:spcPct val="115000"/>
              </a:lnSpc>
              <a:spcBef>
                <a:spcPts val="1333"/>
              </a:spcBef>
            </a:pPr>
            <a:r>
              <a:rPr lang="fr-FR" sz="2000" dirty="0">
                <a:latin typeface="Times New Roman" panose="02020603050405020304" pitchFamily="18" charset="0"/>
                <a:ea typeface="Trebuchet MS"/>
                <a:cs typeface="Times New Roman" panose="02020603050405020304" pitchFamily="18" charset="0"/>
                <a:sym typeface="Trebuchet MS"/>
              </a:rPr>
              <a:t>       </a:t>
            </a:r>
          </a:p>
          <a:p>
            <a:pPr algn="just">
              <a:lnSpc>
                <a:spcPct val="115000"/>
              </a:lnSpc>
              <a:spcBef>
                <a:spcPts val="1333"/>
              </a:spcBef>
            </a:pPr>
            <a:r>
              <a:rPr lang="fr-FR" sz="2000" dirty="0">
                <a:latin typeface="Times New Roman" panose="02020603050405020304" pitchFamily="18" charset="0"/>
                <a:ea typeface="Trebuchet MS"/>
                <a:cs typeface="Times New Roman" panose="02020603050405020304" pitchFamily="18" charset="0"/>
                <a:sym typeface="Trebuchet MS"/>
              </a:rPr>
              <a:t> -	Blanchiment de capitaux : </a:t>
            </a:r>
          </a:p>
          <a:p>
            <a:pPr marL="342900" indent="-342900" algn="just">
              <a:lnSpc>
                <a:spcPct val="115000"/>
              </a:lnSpc>
              <a:spcBef>
                <a:spcPts val="1333"/>
              </a:spcBef>
              <a:buFont typeface="Wingdings" panose="05000000000000000000" pitchFamily="2" charset="2"/>
              <a:buChar char="Ø"/>
            </a:pPr>
            <a:r>
              <a:rPr lang="fr-FR" sz="1800" kern="1200" dirty="0">
                <a:solidFill>
                  <a:srgbClr val="000000"/>
                </a:solidFill>
                <a:effectLst/>
                <a:latin typeface="Times New Roman" panose="02020603050405020304" pitchFamily="18" charset="0"/>
                <a:ea typeface="Trebuchet MS" panose="020B0603020202020204" pitchFamily="34" charset="0"/>
                <a:cs typeface="Times New Roman" panose="02020603050405020304" pitchFamily="18" charset="0"/>
              </a:rPr>
              <a:t>vulnérabilité du secteur de l’immobilier ;</a:t>
            </a:r>
          </a:p>
          <a:p>
            <a:pPr marL="285750" indent="-285750" algn="just">
              <a:lnSpc>
                <a:spcPct val="115000"/>
              </a:lnSpc>
              <a:spcBef>
                <a:spcPts val="1333"/>
              </a:spcBef>
              <a:buFont typeface="Wingdings" panose="05000000000000000000" pitchFamily="2" charset="2"/>
              <a:buChar char="Ø"/>
            </a:pPr>
            <a:r>
              <a:rPr lang="fr-FR" sz="1800" kern="1200" dirty="0">
                <a:solidFill>
                  <a:srgbClr val="000000"/>
                </a:solidFill>
                <a:effectLst/>
                <a:latin typeface="Times New Roman" panose="02020603050405020304" pitchFamily="18" charset="0"/>
                <a:ea typeface="Trebuchet MS" panose="020B0603020202020204" pitchFamily="34" charset="0"/>
                <a:cs typeface="Times New Roman" panose="02020603050405020304" pitchFamily="18" charset="0"/>
              </a:rPr>
              <a:t>utilisation du compte courant particulier d’un avocat ;</a:t>
            </a:r>
          </a:p>
          <a:p>
            <a:pPr marL="285750" indent="-285750" algn="just">
              <a:lnSpc>
                <a:spcPct val="115000"/>
              </a:lnSpc>
              <a:spcBef>
                <a:spcPts val="1333"/>
              </a:spcBef>
              <a:buFont typeface="Wingdings" panose="05000000000000000000" pitchFamily="2" charset="2"/>
              <a:buChar char="Ø"/>
            </a:pPr>
            <a:r>
              <a:rPr lang="fr-FR" sz="1800" kern="1200" dirty="0">
                <a:solidFill>
                  <a:srgbClr val="000000"/>
                </a:solidFill>
                <a:effectLst/>
                <a:latin typeface="Times New Roman" panose="02020603050405020304" pitchFamily="18" charset="0"/>
                <a:ea typeface="Trebuchet MS" panose="020B0603020202020204" pitchFamily="34" charset="0"/>
                <a:cs typeface="Times New Roman" panose="02020603050405020304" pitchFamily="18" charset="0"/>
              </a:rPr>
              <a:t>antécédents judiciaires du bénéficiaire des commissions.</a:t>
            </a:r>
          </a:p>
          <a:p>
            <a:pPr marL="285750" indent="-285750" algn="just">
              <a:lnSpc>
                <a:spcPct val="115000"/>
              </a:lnSpc>
              <a:spcBef>
                <a:spcPts val="1333"/>
              </a:spcBef>
              <a:buFont typeface="Wingdings" panose="05000000000000000000" pitchFamily="2" charset="2"/>
              <a:buChar char="Ø"/>
            </a:pPr>
            <a:r>
              <a:rPr lang="fr-FR" sz="2000" dirty="0">
                <a:latin typeface="Times New Roman" panose="02020603050405020304" pitchFamily="18" charset="0"/>
                <a:ea typeface="Trebuchet MS"/>
                <a:cs typeface="Times New Roman" panose="02020603050405020304" pitchFamily="18" charset="0"/>
                <a:sym typeface="Trebuchet MS"/>
              </a:rPr>
              <a:t>utilisation abusive de la SCI W</a:t>
            </a:r>
          </a:p>
          <a:p>
            <a:endParaRPr sz="2000" dirty="0">
              <a:solidFill>
                <a:schemeClr val="dk1"/>
              </a:solidFill>
              <a:latin typeface="Times New Roman" panose="02020603050405020304" pitchFamily="18" charset="0"/>
              <a:ea typeface="Open Sans"/>
              <a:cs typeface="Times New Roman" panose="02020603050405020304" pitchFamily="18" charset="0"/>
              <a:sym typeface="Open Sans"/>
            </a:endParaRPr>
          </a:p>
        </p:txBody>
      </p:sp>
    </p:spTree>
    <p:extLst>
      <p:ext uri="{BB962C8B-B14F-4D97-AF65-F5344CB8AC3E}">
        <p14:creationId xmlns:p14="http://schemas.microsoft.com/office/powerpoint/2010/main" val="3060629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Shape 249">
          <a:extLst>
            <a:ext uri="{FF2B5EF4-FFF2-40B4-BE49-F238E27FC236}">
              <a16:creationId xmlns:a16="http://schemas.microsoft.com/office/drawing/2014/main" id="{D6E3DD57-BC70-6762-D383-E9485ACE6836}"/>
            </a:ext>
          </a:extLst>
        </p:cNvPr>
        <p:cNvGrpSpPr/>
        <p:nvPr/>
      </p:nvGrpSpPr>
      <p:grpSpPr>
        <a:xfrm>
          <a:off x="0" y="0"/>
          <a:ext cx="0" cy="0"/>
          <a:chOff x="0" y="0"/>
          <a:chExt cx="0" cy="0"/>
        </a:xfrm>
      </p:grpSpPr>
      <p:pic>
        <p:nvPicPr>
          <p:cNvPr id="2" name="Image 1">
            <a:extLst>
              <a:ext uri="{FF2B5EF4-FFF2-40B4-BE49-F238E27FC236}">
                <a16:creationId xmlns:a16="http://schemas.microsoft.com/office/drawing/2014/main" id="{AF5EB394-8D1B-EDA8-D02E-55480BC4EFDE}"/>
              </a:ext>
            </a:extLst>
          </p:cNvPr>
          <p:cNvPicPr>
            <a:picLocks noChangeAspect="1"/>
          </p:cNvPicPr>
          <p:nvPr/>
        </p:nvPicPr>
        <p:blipFill>
          <a:blip r:embed="rId3"/>
          <a:stretch>
            <a:fillRect/>
          </a:stretch>
        </p:blipFill>
        <p:spPr>
          <a:xfrm>
            <a:off x="300038" y="428625"/>
            <a:ext cx="11601450" cy="6043613"/>
          </a:xfrm>
          <a:prstGeom prst="rect">
            <a:avLst/>
          </a:prstGeom>
        </p:spPr>
      </p:pic>
    </p:spTree>
    <p:extLst>
      <p:ext uri="{BB962C8B-B14F-4D97-AF65-F5344CB8AC3E}">
        <p14:creationId xmlns:p14="http://schemas.microsoft.com/office/powerpoint/2010/main" val="9711128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6DD1AF-6333-B844-FE12-A7CC58366308}"/>
              </a:ext>
            </a:extLst>
          </p:cNvPr>
          <p:cNvSpPr>
            <a:spLocks noGrp="1"/>
          </p:cNvSpPr>
          <p:nvPr>
            <p:ph type="title"/>
          </p:nvPr>
        </p:nvSpPr>
        <p:spPr>
          <a:xfrm>
            <a:off x="174172" y="1814286"/>
            <a:ext cx="11814628" cy="2908302"/>
          </a:xfrm>
        </p:spPr>
        <p:txBody>
          <a:bodyPr>
            <a:noAutofit/>
          </a:bodyPr>
          <a:lstStyle/>
          <a:p>
            <a:pPr algn="ctr"/>
            <a:r>
              <a:rPr lang="fr-FR" b="1" dirty="0">
                <a:solidFill>
                  <a:schemeClr val="accent1">
                    <a:lumMod val="60000"/>
                    <a:lumOff val="4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b="1"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IX- </a:t>
            </a:r>
            <a:r>
              <a:rPr lang="fr-FR" b="1"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Comment renseigner le formulaire de la DOS </a:t>
            </a:r>
            <a:br>
              <a:rPr lang="fr-FR" b="1"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br>
            <a:r>
              <a:rPr lang="fr-FR" b="1"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(voir fiche de DOS)</a:t>
            </a:r>
            <a:endParaRPr lang="fr-FR"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62868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916056-9F1B-C29F-A94C-6341772B9AB8}"/>
              </a:ext>
            </a:extLst>
          </p:cNvPr>
          <p:cNvSpPr>
            <a:spLocks noGrp="1"/>
          </p:cNvSpPr>
          <p:nvPr>
            <p:ph type="title"/>
          </p:nvPr>
        </p:nvSpPr>
        <p:spPr>
          <a:xfrm>
            <a:off x="1363137" y="1654629"/>
            <a:ext cx="9465726" cy="2671991"/>
          </a:xfrm>
        </p:spPr>
        <p:txBody>
          <a:bodyPr>
            <a:normAutofit/>
          </a:bodyPr>
          <a:lstStyle/>
          <a:p>
            <a:pPr algn="ctr" eaLnBrk="1" hangingPunct="1"/>
            <a:r>
              <a:rPr lang="fr-FR" altLang="fr-FR" sz="4400" b="1" dirty="0">
                <a:solidFill>
                  <a:schemeClr val="accent1"/>
                </a:solidFill>
                <a:latin typeface="Times New Roman" panose="02020603050405020304" pitchFamily="18" charset="0"/>
                <a:cs typeface="Times New Roman" panose="02020603050405020304" pitchFamily="18" charset="0"/>
              </a:rPr>
              <a:t>MERCI DE VOTRE AIMABLE ATTENTION</a:t>
            </a:r>
            <a:endParaRPr lang="fr-FR" dirty="0">
              <a:solidFill>
                <a:schemeClr val="accent1"/>
              </a:solidFill>
            </a:endParaRPr>
          </a:p>
        </p:txBody>
      </p:sp>
    </p:spTree>
    <p:extLst>
      <p:ext uri="{BB962C8B-B14F-4D97-AF65-F5344CB8AC3E}">
        <p14:creationId xmlns:p14="http://schemas.microsoft.com/office/powerpoint/2010/main" val="4136172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AB880FE-A3B1-1912-1B9B-C720D69887E0}"/>
              </a:ext>
            </a:extLst>
          </p:cNvPr>
          <p:cNvSpPr>
            <a:spLocks noGrp="1"/>
          </p:cNvSpPr>
          <p:nvPr>
            <p:ph idx="1"/>
          </p:nvPr>
        </p:nvSpPr>
        <p:spPr>
          <a:xfrm>
            <a:off x="389744" y="599607"/>
            <a:ext cx="11497456" cy="5681271"/>
          </a:xfrm>
        </p:spPr>
        <p:txBody>
          <a:bodyPr>
            <a:noAutofit/>
          </a:bodyPr>
          <a:lstStyle/>
          <a:p>
            <a:pPr marL="0" indent="0" algn="just">
              <a:buNone/>
            </a:pPr>
            <a:r>
              <a:rPr lang="fr-FR" sz="3600" b="1" dirty="0">
                <a:solidFill>
                  <a:srgbClr val="E46C0A"/>
                </a:solidFill>
                <a:latin typeface="Times New Roman" panose="02020603050405020304" pitchFamily="18" charset="0"/>
                <a:cs typeface="Times New Roman" panose="02020603050405020304" pitchFamily="18" charset="0"/>
              </a:rPr>
              <a:t>I- Définition de la DOS</a:t>
            </a:r>
          </a:p>
          <a:p>
            <a:pPr marL="0" indent="0" algn="just">
              <a:buNone/>
            </a:pPr>
            <a:endParaRPr lang="fr-FR" sz="1000" dirty="0"/>
          </a:p>
          <a:p>
            <a:pPr marL="0" indent="0" algn="just">
              <a:buNone/>
            </a:pPr>
            <a:r>
              <a:rPr lang="fr-FR" sz="3600" dirty="0">
                <a:effectLst/>
                <a:latin typeface="Times New Roman" panose="02020603050405020304" pitchFamily="18" charset="0"/>
                <a:ea typeface="Calibri" panose="020F0502020204030204" pitchFamily="34" charset="0"/>
                <a:cs typeface="Times New Roman" panose="02020603050405020304" pitchFamily="18" charset="0"/>
              </a:rPr>
              <a:t>La </a:t>
            </a:r>
            <a:r>
              <a:rPr lang="fr-FR" sz="3600" b="1" dirty="0">
                <a:effectLst/>
                <a:latin typeface="Times New Roman" panose="02020603050405020304" pitchFamily="18" charset="0"/>
                <a:ea typeface="Calibri" panose="020F0502020204030204" pitchFamily="34" charset="0"/>
                <a:cs typeface="Times New Roman" panose="02020603050405020304" pitchFamily="18" charset="0"/>
              </a:rPr>
              <a:t>Déclaration d’Opérations Suspectes (DOS)</a:t>
            </a:r>
            <a:r>
              <a:rPr lang="fr-FR" sz="3600" dirty="0">
                <a:effectLst/>
                <a:latin typeface="Times New Roman" panose="02020603050405020304" pitchFamily="18" charset="0"/>
                <a:ea typeface="Calibri" panose="020F0502020204030204" pitchFamily="34" charset="0"/>
                <a:cs typeface="Times New Roman" panose="02020603050405020304" pitchFamily="18" charset="0"/>
              </a:rPr>
              <a:t> est un signalement effectué par une institution financière ou une entité assujettie lorsqu’elle soupçonne qu’une transaction est liée au blanchiment de capitaux, au financement du terrorisme ou à d'autres infractions. Cette déclaration est adressée à la </a:t>
            </a:r>
            <a:r>
              <a:rPr lang="fr-FR" sz="3600" b="1" dirty="0">
                <a:effectLst/>
                <a:latin typeface="Times New Roman" panose="02020603050405020304" pitchFamily="18" charset="0"/>
                <a:ea typeface="Calibri" panose="020F0502020204030204" pitchFamily="34" charset="0"/>
                <a:cs typeface="Times New Roman" panose="02020603050405020304" pitchFamily="18" charset="0"/>
              </a:rPr>
              <a:t>Cellule Nationale de Traitement des Informations Financières (CENTIF)</a:t>
            </a:r>
            <a:r>
              <a:rPr lang="fr-FR" sz="3600" dirty="0">
                <a:effectLst/>
                <a:latin typeface="Times New Roman" panose="02020603050405020304" pitchFamily="18" charset="0"/>
                <a:ea typeface="Calibri" panose="020F0502020204030204" pitchFamily="34" charset="0"/>
                <a:cs typeface="Times New Roman" panose="02020603050405020304" pitchFamily="18" charset="0"/>
              </a:rPr>
              <a:t>, qui est chargée d’analyser et de traiter les informations reçues.</a:t>
            </a:r>
          </a:p>
        </p:txBody>
      </p:sp>
    </p:spTree>
    <p:extLst>
      <p:ext uri="{BB962C8B-B14F-4D97-AF65-F5344CB8AC3E}">
        <p14:creationId xmlns:p14="http://schemas.microsoft.com/office/powerpoint/2010/main" val="1563661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A75BE70-718A-C23C-CA91-0AD85AAB8385}"/>
              </a:ext>
            </a:extLst>
          </p:cNvPr>
          <p:cNvSpPr>
            <a:spLocks noGrp="1"/>
          </p:cNvSpPr>
          <p:nvPr>
            <p:ph idx="1"/>
          </p:nvPr>
        </p:nvSpPr>
        <p:spPr>
          <a:xfrm>
            <a:off x="269823" y="299803"/>
            <a:ext cx="11722308" cy="6220918"/>
          </a:xfrm>
        </p:spPr>
        <p:txBody>
          <a:bodyPr>
            <a:normAutofit lnSpcReduction="10000"/>
          </a:bodyPr>
          <a:lstStyle/>
          <a:p>
            <a:pPr marL="0" indent="0" algn="just">
              <a:lnSpc>
                <a:spcPct val="107000"/>
              </a:lnSpc>
              <a:spcAft>
                <a:spcPts val="800"/>
              </a:spcAft>
              <a:buNone/>
            </a:pPr>
            <a:r>
              <a:rPr lang="fr-FR" sz="3500" b="1" dirty="0">
                <a:solidFill>
                  <a:srgbClr val="E46C0A"/>
                </a:solidFill>
                <a:latin typeface="Times New Roman" panose="02020603050405020304" pitchFamily="18" charset="0"/>
                <a:ea typeface="+mn-ea"/>
                <a:cs typeface="Times New Roman" panose="02020603050405020304" pitchFamily="18" charset="0"/>
              </a:rPr>
              <a:t>II- Obligation de déclaration des opérations suspectes (Art.60, 61, 62, 72)</a:t>
            </a:r>
          </a:p>
          <a:p>
            <a:pPr algn="just">
              <a:lnSpc>
                <a:spcPct val="107000"/>
              </a:lnSpc>
              <a:spcAft>
                <a:spcPts val="800"/>
              </a:spcAft>
            </a:pP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Les </a:t>
            </a:r>
            <a:r>
              <a:rPr lang="fr-FR" sz="3200" b="1" dirty="0">
                <a:effectLst/>
                <a:latin typeface="Times New Roman" panose="02020603050405020304" pitchFamily="18" charset="0"/>
                <a:ea typeface="Calibri" panose="020F0502020204030204" pitchFamily="34" charset="0"/>
                <a:cs typeface="Times New Roman" panose="02020603050405020304" pitchFamily="18" charset="0"/>
              </a:rPr>
              <a:t>personnes assujetties</a:t>
            </a: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 ont l’obligation de signaler à la CENTIF toute opération suspecte dont elles ont connaissance. Cette obligation s’étend également aux transactions en espèces dépassant un seuil fixé par l’autorité compétente. Elles doivent s’abstenir d’exécuter toute opération suspecte jusqu’à la déclaration. Si une opération a déjà été réalisée, la déclaration doit être effectuée immédiatement.</a:t>
            </a:r>
          </a:p>
          <a:p>
            <a:pPr algn="just">
              <a:lnSpc>
                <a:spcPct val="107000"/>
              </a:lnSpc>
              <a:spcAft>
                <a:spcPts val="800"/>
              </a:spcAft>
            </a:pP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Les autorités compétentes peuvent aussi </a:t>
            </a:r>
            <a:r>
              <a:rPr lang="fr-FR" sz="3200" b="1" dirty="0">
                <a:effectLst/>
                <a:latin typeface="Times New Roman" panose="02020603050405020304" pitchFamily="18" charset="0"/>
                <a:ea typeface="Calibri" panose="020F0502020204030204" pitchFamily="34" charset="0"/>
                <a:cs typeface="Times New Roman" panose="02020603050405020304" pitchFamily="18" charset="0"/>
              </a:rPr>
              <a:t>étendre l’obligation de déclaration</a:t>
            </a: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 aux opérations impliquant des États ou territoires à risque.</a:t>
            </a:r>
            <a:r>
              <a:rPr lang="fr-FR" sz="3200" b="1" dirty="0">
                <a:solidFill>
                  <a:srgbClr val="E46C0A"/>
                </a:solidFill>
                <a:latin typeface="Times New Roman" panose="02020603050405020304" pitchFamily="18" charset="0"/>
                <a:ea typeface="+mn-ea"/>
                <a:cs typeface="Times New Roman" panose="02020603050405020304" pitchFamily="18" charset="0"/>
              </a:rPr>
              <a:t> </a:t>
            </a:r>
          </a:p>
          <a:p>
            <a:pPr algn="just">
              <a:lnSpc>
                <a:spcPct val="107000"/>
              </a:lnSpc>
              <a:spcAft>
                <a:spcPts val="800"/>
              </a:spcAft>
            </a:pP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fr-FR" dirty="0"/>
          </a:p>
        </p:txBody>
      </p:sp>
    </p:spTree>
    <p:extLst>
      <p:ext uri="{BB962C8B-B14F-4D97-AF65-F5344CB8AC3E}">
        <p14:creationId xmlns:p14="http://schemas.microsoft.com/office/powerpoint/2010/main" val="1599835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B7C6E4-99C9-628B-703B-C9E64EE8DB7A}"/>
              </a:ext>
            </a:extLst>
          </p:cNvPr>
          <p:cNvSpPr>
            <a:spLocks noGrp="1"/>
          </p:cNvSpPr>
          <p:nvPr>
            <p:ph type="title"/>
          </p:nvPr>
        </p:nvSpPr>
        <p:spPr>
          <a:xfrm>
            <a:off x="494675" y="314793"/>
            <a:ext cx="11009937" cy="1124263"/>
          </a:xfrm>
        </p:spPr>
        <p:txBody>
          <a:bodyPr>
            <a:noAutofit/>
          </a:bodyPr>
          <a:lstStyle/>
          <a:p>
            <a:r>
              <a:rPr lang="fr-FR" sz="3600" b="1" dirty="0">
                <a:solidFill>
                  <a:srgbClr val="E46C0A"/>
                </a:solidFill>
                <a:latin typeface="Times New Roman" panose="02020603050405020304" pitchFamily="18" charset="0"/>
                <a:ea typeface="+mn-ea"/>
                <a:cs typeface="Times New Roman" panose="02020603050405020304" pitchFamily="18" charset="0"/>
              </a:rPr>
              <a:t>III- Confidentialité de la procédure de DOS chez l’assujetti et à la CENTIF (Art.63)</a:t>
            </a:r>
          </a:p>
        </p:txBody>
      </p:sp>
      <p:sp>
        <p:nvSpPr>
          <p:cNvPr id="3" name="Espace réservé du contenu 2">
            <a:extLst>
              <a:ext uri="{FF2B5EF4-FFF2-40B4-BE49-F238E27FC236}">
                <a16:creationId xmlns:a16="http://schemas.microsoft.com/office/drawing/2014/main" id="{83E3D1BB-6D41-C378-BBB7-862853CC5AE2}"/>
              </a:ext>
            </a:extLst>
          </p:cNvPr>
          <p:cNvSpPr>
            <a:spLocks noGrp="1"/>
          </p:cNvSpPr>
          <p:nvPr>
            <p:ph idx="1"/>
          </p:nvPr>
        </p:nvSpPr>
        <p:spPr>
          <a:xfrm>
            <a:off x="343863" y="1825625"/>
            <a:ext cx="11408426" cy="4351338"/>
          </a:xfrm>
        </p:spPr>
        <p:txBody>
          <a:bodyPr>
            <a:normAutofit lnSpcReduction="10000"/>
          </a:bodyPr>
          <a:lstStyle/>
          <a:p>
            <a:pPr algn="just">
              <a:lnSpc>
                <a:spcPct val="107000"/>
              </a:lnSpc>
              <a:spcAft>
                <a:spcPts val="800"/>
              </a:spcAft>
            </a:pP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Le principe de </a:t>
            </a:r>
            <a:r>
              <a:rPr lang="fr-FR" sz="3200" b="1" dirty="0">
                <a:effectLst/>
                <a:latin typeface="Times New Roman" panose="02020603050405020304" pitchFamily="18" charset="0"/>
                <a:ea typeface="Calibri" panose="020F0502020204030204" pitchFamily="34" charset="0"/>
                <a:cs typeface="Times New Roman" panose="02020603050405020304" pitchFamily="18" charset="0"/>
              </a:rPr>
              <a:t>confidentialité</a:t>
            </a: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 est strictement appliqué aux déclarations de soupçon. Il est interdit aux assujettis de révéler l’existence ou le contenu d’une déclaration, sauf aux autorités compétentes. Toute infraction à cette règle est passible de sanctions.</a:t>
            </a:r>
          </a:p>
          <a:p>
            <a:pPr algn="just">
              <a:lnSpc>
                <a:spcPct val="107000"/>
              </a:lnSpc>
              <a:spcAft>
                <a:spcPts val="800"/>
              </a:spcAft>
            </a:pP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Les informations transmises à la CENTIF ne peuvent être communiquées aux autorités judiciaires que dans des cas spécifiques où la responsabilité des assujettis est mise en cause.</a:t>
            </a:r>
          </a:p>
        </p:txBody>
      </p:sp>
    </p:spTree>
    <p:extLst>
      <p:ext uri="{BB962C8B-B14F-4D97-AF65-F5344CB8AC3E}">
        <p14:creationId xmlns:p14="http://schemas.microsoft.com/office/powerpoint/2010/main" val="105082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659960-2C8E-9689-043A-1CD27458FF5C}"/>
              </a:ext>
            </a:extLst>
          </p:cNvPr>
          <p:cNvSpPr>
            <a:spLocks noGrp="1"/>
          </p:cNvSpPr>
          <p:nvPr>
            <p:ph type="title"/>
          </p:nvPr>
        </p:nvSpPr>
        <p:spPr>
          <a:xfrm>
            <a:off x="194872" y="164520"/>
            <a:ext cx="11295287" cy="1184966"/>
          </a:xfrm>
        </p:spPr>
        <p:txBody>
          <a:bodyPr>
            <a:normAutofit/>
          </a:bodyPr>
          <a:lstStyle/>
          <a:p>
            <a:pPr algn="ctr"/>
            <a:r>
              <a:rPr lang="fr-FR" sz="3600" b="1" dirty="0">
                <a:solidFill>
                  <a:srgbClr val="E46C0A"/>
                </a:solidFill>
                <a:latin typeface="Times New Roman" panose="02020603050405020304" pitchFamily="18" charset="0"/>
                <a:ea typeface="+mn-ea"/>
                <a:cs typeface="Times New Roman" panose="02020603050405020304" pitchFamily="18" charset="0"/>
              </a:rPr>
              <a:t>IV- Relation entre les assujettis et les autorités compétentes</a:t>
            </a:r>
            <a:endParaRPr lang="fr-FR" sz="3600" dirty="0"/>
          </a:p>
        </p:txBody>
      </p:sp>
      <p:sp>
        <p:nvSpPr>
          <p:cNvPr id="3" name="Espace réservé du contenu 2">
            <a:extLst>
              <a:ext uri="{FF2B5EF4-FFF2-40B4-BE49-F238E27FC236}">
                <a16:creationId xmlns:a16="http://schemas.microsoft.com/office/drawing/2014/main" id="{1DDE3F1F-B066-13C5-AF51-270D9E37588C}"/>
              </a:ext>
            </a:extLst>
          </p:cNvPr>
          <p:cNvSpPr>
            <a:spLocks noGrp="1"/>
          </p:cNvSpPr>
          <p:nvPr>
            <p:ph idx="1"/>
          </p:nvPr>
        </p:nvSpPr>
        <p:spPr>
          <a:xfrm>
            <a:off x="194872" y="1253331"/>
            <a:ext cx="11677338" cy="4847666"/>
          </a:xfrm>
        </p:spPr>
        <p:txBody>
          <a:bodyPr>
            <a:normAutofit/>
          </a:bodyPr>
          <a:lstStyle/>
          <a:p>
            <a:pPr marL="0" indent="0" algn="just">
              <a:lnSpc>
                <a:spcPct val="107000"/>
              </a:lnSpc>
              <a:spcAft>
                <a:spcPts val="800"/>
              </a:spcAft>
              <a:buNone/>
            </a:pPr>
            <a:r>
              <a:rPr lang="fr-FR" sz="3200" b="1" dirty="0">
                <a:effectLst/>
                <a:latin typeface="Times New Roman" panose="02020603050405020304" pitchFamily="18" charset="0"/>
                <a:ea typeface="Calibri" panose="020F0502020204030204" pitchFamily="34" charset="0"/>
                <a:cs typeface="Times New Roman" panose="02020603050405020304" pitchFamily="18" charset="0"/>
              </a:rPr>
              <a:t>1- Relation entre les assujettis et la CENTIF (Art.100, 64, 65, 66)</a:t>
            </a:r>
            <a:endParaRPr lang="fr-FR"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Chaque assujetti doit désigner un </a:t>
            </a:r>
            <a:r>
              <a:rPr lang="fr-FR" sz="3200" b="1" dirty="0">
                <a:effectLst/>
                <a:latin typeface="Times New Roman" panose="02020603050405020304" pitchFamily="18" charset="0"/>
                <a:ea typeface="Calibri" panose="020F0502020204030204" pitchFamily="34" charset="0"/>
                <a:cs typeface="Times New Roman" panose="02020603050405020304" pitchFamily="18" charset="0"/>
              </a:rPr>
              <a:t>correspondant</a:t>
            </a: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 chargé de la transmission des déclarations à la CENTIF. Cette dernière analyse les informations reçues et peut s’opposer à l’exécution d’une opération suspecte pour une durée limitée.</a:t>
            </a:r>
          </a:p>
          <a:p>
            <a:pPr algn="just">
              <a:lnSpc>
                <a:spcPct val="107000"/>
              </a:lnSpc>
              <a:spcAft>
                <a:spcPts val="800"/>
              </a:spcAft>
            </a:pP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Si une déclaration révèle des faits pouvant constituer une infraction, la CENTIF </a:t>
            </a:r>
            <a:r>
              <a:rPr lang="fr-FR" sz="3200" b="1" dirty="0">
                <a:effectLst/>
                <a:latin typeface="Times New Roman" panose="02020603050405020304" pitchFamily="18" charset="0"/>
                <a:ea typeface="Calibri" panose="020F0502020204030204" pitchFamily="34" charset="0"/>
                <a:cs typeface="Times New Roman" panose="02020603050405020304" pitchFamily="18" charset="0"/>
              </a:rPr>
              <a:t>transmet un rapport au Procureur de la République</a:t>
            </a: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 qui pourra engager des poursuites.</a:t>
            </a:r>
          </a:p>
          <a:p>
            <a:pPr marL="0" indent="0" algn="just">
              <a:buNone/>
            </a:pPr>
            <a:endParaRPr lang="fr-FR" dirty="0"/>
          </a:p>
        </p:txBody>
      </p:sp>
    </p:spTree>
    <p:extLst>
      <p:ext uri="{BB962C8B-B14F-4D97-AF65-F5344CB8AC3E}">
        <p14:creationId xmlns:p14="http://schemas.microsoft.com/office/powerpoint/2010/main" val="2674232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EC5BAC-CB9E-CFE6-AA96-23A3F8117662}"/>
              </a:ext>
            </a:extLst>
          </p:cNvPr>
          <p:cNvSpPr>
            <a:spLocks noGrp="1"/>
          </p:cNvSpPr>
          <p:nvPr>
            <p:ph type="title"/>
          </p:nvPr>
        </p:nvSpPr>
        <p:spPr>
          <a:xfrm>
            <a:off x="224853" y="278752"/>
            <a:ext cx="11219799" cy="1036248"/>
          </a:xfrm>
        </p:spPr>
        <p:txBody>
          <a:bodyPr>
            <a:normAutofit fontScale="90000"/>
          </a:bodyPr>
          <a:lstStyle/>
          <a:p>
            <a:pPr algn="ctr"/>
            <a:r>
              <a:rPr lang="fr-FR" sz="3600" b="1" dirty="0">
                <a:solidFill>
                  <a:srgbClr val="E46C0A"/>
                </a:solidFill>
                <a:latin typeface="Times New Roman" panose="02020603050405020304" pitchFamily="18" charset="0"/>
                <a:ea typeface="+mn-ea"/>
                <a:cs typeface="Times New Roman" panose="02020603050405020304" pitchFamily="18" charset="0"/>
              </a:rPr>
              <a:t>IV- Relation entre les assujettis et les autorités compétentes</a:t>
            </a:r>
            <a:endParaRPr lang="fr-FR" dirty="0"/>
          </a:p>
        </p:txBody>
      </p:sp>
      <p:sp>
        <p:nvSpPr>
          <p:cNvPr id="3" name="Espace réservé du contenu 2">
            <a:extLst>
              <a:ext uri="{FF2B5EF4-FFF2-40B4-BE49-F238E27FC236}">
                <a16:creationId xmlns:a16="http://schemas.microsoft.com/office/drawing/2014/main" id="{61EDB121-208F-E799-D657-24C61CA51ED9}"/>
              </a:ext>
            </a:extLst>
          </p:cNvPr>
          <p:cNvSpPr>
            <a:spLocks noGrp="1"/>
          </p:cNvSpPr>
          <p:nvPr>
            <p:ph idx="1"/>
          </p:nvPr>
        </p:nvSpPr>
        <p:spPr>
          <a:xfrm>
            <a:off x="0" y="1540188"/>
            <a:ext cx="11857220" cy="4710709"/>
          </a:xfrm>
        </p:spPr>
        <p:txBody>
          <a:bodyPr>
            <a:normAutofit/>
          </a:bodyPr>
          <a:lstStyle/>
          <a:p>
            <a:pPr marL="0" indent="0" algn="just">
              <a:lnSpc>
                <a:spcPct val="107000"/>
              </a:lnSpc>
              <a:spcAft>
                <a:spcPts val="800"/>
              </a:spcAft>
              <a:buNone/>
            </a:pPr>
            <a:r>
              <a:rPr lang="fr-FR" sz="3600" b="1" dirty="0">
                <a:effectLst/>
                <a:latin typeface="Times New Roman" panose="02020603050405020304" pitchFamily="18" charset="0"/>
                <a:ea typeface="Calibri" panose="020F0502020204030204" pitchFamily="34" charset="0"/>
                <a:cs typeface="Times New Roman" panose="02020603050405020304" pitchFamily="18" charset="0"/>
              </a:rPr>
              <a:t>2- Relation entre les assujettis et l’autorité de contrôle</a:t>
            </a:r>
            <a:endParaRPr lang="fr-FR" sz="3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fr-FR" sz="4000" dirty="0">
                <a:effectLst/>
                <a:latin typeface="Times New Roman" panose="02020603050405020304" pitchFamily="18" charset="0"/>
                <a:ea typeface="Calibri" panose="020F0502020204030204" pitchFamily="34" charset="0"/>
                <a:cs typeface="Times New Roman" panose="02020603050405020304" pitchFamily="18" charset="0"/>
              </a:rPr>
              <a:t>Les autorités de contrôle supervisent la conformité des assujettis aux obligations de lutte contre le blanchiment de capitaux et le financement du terrorisme (LBC/FT). Elles peuvent mener des inspections et exiger des rapports réguliers.</a:t>
            </a:r>
          </a:p>
          <a:p>
            <a:pPr marL="0" indent="0" algn="just">
              <a:buNone/>
            </a:pPr>
            <a:endParaRPr lang="fr-FR" dirty="0"/>
          </a:p>
        </p:txBody>
      </p:sp>
    </p:spTree>
    <p:extLst>
      <p:ext uri="{BB962C8B-B14F-4D97-AF65-F5344CB8AC3E}">
        <p14:creationId xmlns:p14="http://schemas.microsoft.com/office/powerpoint/2010/main" val="2420160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AA4D28-D5EA-1871-0BFA-A12897D2DC68}"/>
              </a:ext>
            </a:extLst>
          </p:cNvPr>
          <p:cNvSpPr>
            <a:spLocks noGrp="1"/>
          </p:cNvSpPr>
          <p:nvPr>
            <p:ph type="title"/>
          </p:nvPr>
        </p:nvSpPr>
        <p:spPr>
          <a:xfrm>
            <a:off x="209864" y="297754"/>
            <a:ext cx="11527436" cy="1000153"/>
          </a:xfrm>
        </p:spPr>
        <p:txBody>
          <a:bodyPr>
            <a:noAutofit/>
          </a:bodyPr>
          <a:lstStyle/>
          <a:p>
            <a:pPr algn="ctr"/>
            <a:r>
              <a:rPr lang="fr-FR" b="1" dirty="0">
                <a:solidFill>
                  <a:srgbClr val="E46C0A"/>
                </a:solidFill>
                <a:latin typeface="Times New Roman" panose="02020603050405020304" pitchFamily="18" charset="0"/>
                <a:ea typeface="+mn-ea"/>
                <a:cs typeface="Times New Roman" panose="02020603050405020304" pitchFamily="18" charset="0"/>
              </a:rPr>
              <a:t>IV- Relation entre les assujettis et les autorités compétentes</a:t>
            </a:r>
            <a:endParaRPr lang="fr-FR"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E2090822-5819-B05D-ADD1-9BEBDA8C2DAC}"/>
              </a:ext>
            </a:extLst>
          </p:cNvPr>
          <p:cNvSpPr>
            <a:spLocks noGrp="1"/>
          </p:cNvSpPr>
          <p:nvPr>
            <p:ph idx="1"/>
          </p:nvPr>
        </p:nvSpPr>
        <p:spPr>
          <a:xfrm>
            <a:off x="209864" y="1409076"/>
            <a:ext cx="11707316" cy="5151170"/>
          </a:xfrm>
        </p:spPr>
        <p:txBody>
          <a:bodyPr>
            <a:noAutofit/>
          </a:bodyPr>
          <a:lstStyle/>
          <a:p>
            <a:pPr marL="0" indent="0" algn="just">
              <a:lnSpc>
                <a:spcPct val="107000"/>
              </a:lnSpc>
              <a:spcAft>
                <a:spcPts val="800"/>
              </a:spcAft>
              <a:buNone/>
            </a:pPr>
            <a:r>
              <a:rPr lang="fr-FR" sz="3200" b="1" dirty="0">
                <a:effectLst/>
                <a:latin typeface="Times New Roman" panose="02020603050405020304" pitchFamily="18" charset="0"/>
                <a:ea typeface="Calibri" panose="020F0502020204030204" pitchFamily="34" charset="0"/>
                <a:cs typeface="Times New Roman" panose="02020603050405020304" pitchFamily="18" charset="0"/>
              </a:rPr>
              <a:t>3- Relation entre les assujettis et les autres autorités (CNS, AGRAC, etc.) (Art.67, 68, 69)</a:t>
            </a:r>
            <a:endParaRPr lang="fr-FR"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Les assujettis bénéficient d’une </a:t>
            </a:r>
            <a:r>
              <a:rPr lang="fr-FR" sz="3200" b="1" dirty="0">
                <a:effectLst/>
                <a:latin typeface="Times New Roman" panose="02020603050405020304" pitchFamily="18" charset="0"/>
                <a:ea typeface="Calibri" panose="020F0502020204030204" pitchFamily="34" charset="0"/>
                <a:cs typeface="Times New Roman" panose="02020603050405020304" pitchFamily="18" charset="0"/>
              </a:rPr>
              <a:t>exemption de responsabilité</a:t>
            </a: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 lorsqu’ils effectuent une déclaration de soupçon de bonne foi, même si les faits signalés ne sont finalement pas confirmés par la justice.</a:t>
            </a:r>
          </a:p>
          <a:p>
            <a:pPr algn="just">
              <a:lnSpc>
                <a:spcPct val="107000"/>
              </a:lnSpc>
              <a:spcAft>
                <a:spcPts val="800"/>
              </a:spcAft>
            </a:pP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De plus, la </a:t>
            </a:r>
            <a:r>
              <a:rPr lang="fr-FR" sz="3200" b="1" dirty="0">
                <a:effectLst/>
                <a:latin typeface="Times New Roman" panose="02020603050405020304" pitchFamily="18" charset="0"/>
                <a:ea typeface="Calibri" panose="020F0502020204030204" pitchFamily="34" charset="0"/>
                <a:cs typeface="Times New Roman" panose="02020603050405020304" pitchFamily="18" charset="0"/>
              </a:rPr>
              <a:t>responsabilité de l’État</a:t>
            </a: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 peut être engagée si un dommage résulte d’une déclaration erronée effectuée de bonne foi ou si une opération a été exécutée sur instruction des autorités compétentes.</a:t>
            </a:r>
          </a:p>
        </p:txBody>
      </p:sp>
    </p:spTree>
    <p:extLst>
      <p:ext uri="{BB962C8B-B14F-4D97-AF65-F5344CB8AC3E}">
        <p14:creationId xmlns:p14="http://schemas.microsoft.com/office/powerpoint/2010/main" val="2670397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E6BCA0-956C-217E-0DE6-D01667337235}"/>
              </a:ext>
            </a:extLst>
          </p:cNvPr>
          <p:cNvSpPr>
            <a:spLocks noGrp="1"/>
          </p:cNvSpPr>
          <p:nvPr>
            <p:ph type="title"/>
          </p:nvPr>
        </p:nvSpPr>
        <p:spPr>
          <a:xfrm>
            <a:off x="209862" y="365125"/>
            <a:ext cx="11722308" cy="1325563"/>
          </a:xfrm>
        </p:spPr>
        <p:txBody>
          <a:bodyPr>
            <a:normAutofit/>
          </a:bodyPr>
          <a:lstStyle/>
          <a:p>
            <a:pPr algn="ctr"/>
            <a:r>
              <a:rPr lang="fr-FR" b="1" dirty="0">
                <a:solidFill>
                  <a:schemeClr val="accent2">
                    <a:lumMod val="75000"/>
                  </a:schemeClr>
                </a:solidFill>
              </a:rPr>
              <a:t> </a:t>
            </a:r>
            <a:r>
              <a:rPr lang="fr-FR" sz="3600" b="1" dirty="0">
                <a:solidFill>
                  <a:srgbClr val="E46C0A"/>
                </a:solidFill>
                <a:latin typeface="Times New Roman" panose="02020603050405020304" pitchFamily="18" charset="0"/>
                <a:ea typeface="+mn-ea"/>
                <a:cs typeface="Times New Roman" panose="02020603050405020304" pitchFamily="18" charset="0"/>
              </a:rPr>
              <a:t>V- POURQUOI  EST-CE IMPORTANT DE DÉTECTER UNE OPÉRATION ATYPIQUE</a:t>
            </a:r>
            <a:endParaRPr lang="fr-FR" sz="3600" dirty="0"/>
          </a:p>
        </p:txBody>
      </p:sp>
      <p:sp>
        <p:nvSpPr>
          <p:cNvPr id="3" name="Espace réservé du contenu 2">
            <a:extLst>
              <a:ext uri="{FF2B5EF4-FFF2-40B4-BE49-F238E27FC236}">
                <a16:creationId xmlns:a16="http://schemas.microsoft.com/office/drawing/2014/main" id="{0D1527F6-5264-8786-0709-1FC19FE7EC2C}"/>
              </a:ext>
            </a:extLst>
          </p:cNvPr>
          <p:cNvSpPr>
            <a:spLocks noGrp="1"/>
          </p:cNvSpPr>
          <p:nvPr>
            <p:ph idx="1"/>
          </p:nvPr>
        </p:nvSpPr>
        <p:spPr>
          <a:xfrm>
            <a:off x="209863" y="1690689"/>
            <a:ext cx="11722308" cy="4802186"/>
          </a:xfrm>
        </p:spPr>
        <p:txBody>
          <a:bodyPr>
            <a:noAutofit/>
          </a:bodyPr>
          <a:lstStyle/>
          <a:p>
            <a:pPr marL="0" indent="0" algn="just" fontAlgn="base">
              <a:lnSpc>
                <a:spcPct val="107000"/>
              </a:lnSpc>
              <a:spcAft>
                <a:spcPts val="800"/>
              </a:spcAft>
              <a:buNone/>
            </a:pPr>
            <a:r>
              <a:rPr lang="fr-FR" sz="3200" dirty="0">
                <a:latin typeface="Times New Roman" panose="02020603050405020304" pitchFamily="18" charset="0"/>
                <a:cs typeface="Times New Roman" panose="02020603050405020304" pitchFamily="18" charset="0"/>
              </a:rPr>
              <a:t>Sensibiliser sur les risques liés au blanchiment d'argent et au financement du terrorisme en mettant en lumière les dangers associés à ces activités illégales, et de:</a:t>
            </a:r>
          </a:p>
          <a:p>
            <a:pPr algn="just" fontAlgn="base">
              <a:lnSpc>
                <a:spcPct val="107000"/>
              </a:lnSpc>
              <a:spcAft>
                <a:spcPts val="800"/>
              </a:spcAft>
            </a:pPr>
            <a:r>
              <a:rPr lang="fr-FR" sz="3200" dirty="0">
                <a:latin typeface="Times New Roman" panose="02020603050405020304" pitchFamily="18" charset="0"/>
                <a:cs typeface="Times New Roman" panose="02020603050405020304" pitchFamily="18" charset="0"/>
              </a:rPr>
              <a:t>Prévenir le blanchiment d'argent et le financement du terrorisme: En identifiant les transactions suspectes, la structure concernée  peut contribuer à lutter contre ces fléaux.</a:t>
            </a:r>
          </a:p>
          <a:p>
            <a:pPr algn="just" fontAlgn="base">
              <a:lnSpc>
                <a:spcPct val="107000"/>
              </a:lnSpc>
              <a:spcAft>
                <a:spcPts val="800"/>
              </a:spcAft>
            </a:pPr>
            <a:r>
              <a:rPr lang="fr-FR" sz="3200" dirty="0">
                <a:latin typeface="Times New Roman" panose="02020603050405020304" pitchFamily="18" charset="0"/>
                <a:cs typeface="Times New Roman" panose="02020603050405020304" pitchFamily="18" charset="0"/>
              </a:rPr>
              <a:t>Mettre en place des mesures  préventives pour éviter d'être impliqués ou utilisés à leur insu. </a:t>
            </a:r>
          </a:p>
        </p:txBody>
      </p:sp>
    </p:spTree>
    <p:extLst>
      <p:ext uri="{BB962C8B-B14F-4D97-AF65-F5344CB8AC3E}">
        <p14:creationId xmlns:p14="http://schemas.microsoft.com/office/powerpoint/2010/main" val="12504588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570</TotalTime>
  <Words>2564</Words>
  <Application>Microsoft Office PowerPoint</Application>
  <PresentationFormat>Grand écran</PresentationFormat>
  <Paragraphs>163</Paragraphs>
  <Slides>28</Slides>
  <Notes>8</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28</vt:i4>
      </vt:variant>
    </vt:vector>
  </HeadingPairs>
  <TitlesOfParts>
    <vt:vector size="35" baseType="lpstr">
      <vt:lpstr>Arial</vt:lpstr>
      <vt:lpstr>Calibri</vt:lpstr>
      <vt:lpstr>Calibri Light</vt:lpstr>
      <vt:lpstr>Open Sans</vt:lpstr>
      <vt:lpstr>Times New Roman</vt:lpstr>
      <vt:lpstr>Wingdings</vt:lpstr>
      <vt:lpstr>Thème Office</vt:lpstr>
      <vt:lpstr>Déclaration d’Opération Suspecte  (DOS)</vt:lpstr>
      <vt:lpstr>Sommaire</vt:lpstr>
      <vt:lpstr>Présentation PowerPoint</vt:lpstr>
      <vt:lpstr>Présentation PowerPoint</vt:lpstr>
      <vt:lpstr>III- Confidentialité de la procédure de DOS chez l’assujetti et à la CENTIF (Art.63)</vt:lpstr>
      <vt:lpstr>IV- Relation entre les assujettis et les autorités compétentes</vt:lpstr>
      <vt:lpstr>IV- Relation entre les assujettis et les autorités compétentes</vt:lpstr>
      <vt:lpstr>IV- Relation entre les assujettis et les autorités compétentes</vt:lpstr>
      <vt:lpstr> V- POURQUOI  EST-CE IMPORTANT DE DÉTECTER UNE OPÉRATION ATYPIQUE</vt:lpstr>
      <vt:lpstr>V- POURQUOI  EST-CE IMPORTANT DE DÉTECTER UNE OPÉRATION ATYPIQUE</vt:lpstr>
      <vt:lpstr>VI- Indicateurs d’opérations suspectes (Comment reconnaitre une opération suspecte)</vt:lpstr>
      <vt:lpstr>VI- Indicateurs d’opérations suspectes (Comment reconnaitre une opération suspecte)</vt:lpstr>
      <vt:lpstr>Présentation PowerPoint</vt:lpstr>
      <vt:lpstr>VII-Sanctions aux manquements à la LBC/FT/FP</vt:lpstr>
      <vt:lpstr>VII-Sanctions aux manquements à la LBC/FT/FP</vt:lpstr>
      <vt:lpstr>VII-Sanctions aux manquements à la LBC/FT/FP</vt:lpstr>
      <vt:lpstr>VII-Sanctions aux manquements à la LBC/FT/FP</vt:lpstr>
      <vt:lpstr>VII-Sanctions aux manquements à la LBC/FT/FP</vt:lpstr>
      <vt:lpstr>VIII- Cas anonymisé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IX- Comment renseigner le formulaire de la DOS  (voir fiche de DOS)</vt:lpstr>
      <vt:lpstr>MERCI DE VOTRE AIMABLE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HP</dc:creator>
  <cp:lastModifiedBy>HP</cp:lastModifiedBy>
  <cp:revision>20</cp:revision>
  <dcterms:created xsi:type="dcterms:W3CDTF">2025-02-18T10:57:34Z</dcterms:created>
  <dcterms:modified xsi:type="dcterms:W3CDTF">2025-02-20T15:33:36Z</dcterms:modified>
</cp:coreProperties>
</file>