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9" r:id="rId3"/>
    <p:sldId id="265" r:id="rId4"/>
    <p:sldId id="258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EA92CD-AF63-B0E5-370B-AB00C7B4A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0D0582F-59B9-294A-EFAB-CD4F631D00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BE1C5C-84A7-6C5E-E75D-893E2147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631B8F-82A3-AD73-5781-369BE4AC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80B1AE-2CD3-4BED-E7FC-F2029DCF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884002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C60234-5B92-4503-493D-B85157963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FB7641-2E1E-8190-3CB7-FC0E42479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9DD52A-0895-3D17-8E6D-9B58EFEA7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91A42D-08A9-672C-E7AA-5FF36CEDA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D6428C-D037-7B75-A940-09E4AFC6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80039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123C863-9565-E130-654F-44EFA4C88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A3B7C0-66D8-37F2-AD83-40AA9F805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3C7E1E-3AB5-9789-1452-6EAB8D59F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1BAEFD-C836-9D10-DEB6-533506A38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396471-6347-8F46-8C10-0CEC2CF6D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56818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16BFEA-0647-986C-CD89-B0DB2AD28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996522-00BF-8867-2F71-B73D4B6E6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C8DE4F-C5B6-3F0B-7A8C-066D8897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C2815C-EC5F-ADD9-A5C8-F352473F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B222D7-36FD-D9AA-A5D4-45FBF35F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425658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663110-662A-2BBB-1150-170EBBE7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AECDEB-1BF6-401E-EDB3-F1EB6BA6C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7CBFCD-3D62-4E13-68CD-3A11AA8A1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4AED7F-CA83-8379-9432-A6F897F2D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B4E38F-A1A0-D43F-F897-4CD2EC00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41401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10C41-843C-3412-8C5B-135B59642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B8A2DF-4B8A-35B1-D40F-FA05D2BF2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30AD0B-EF20-3645-7CBF-1E2E061FD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1DBA7F-B0D0-6139-EE77-647F05FA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302B19-2AF9-2025-4B81-4D18D59E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267132-CA80-5C72-DA2C-D246A1BE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2725904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9CF21-D102-A058-4956-C5A6D9F02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DE57CB-F646-F0A5-74A7-D22923C2B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BC9BFA-70B9-080D-75B6-2C833A6DD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67FD94-EC40-C921-1947-AF17CC481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1C06783-87D9-1222-B818-C4DEA1FB67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A0273D-F039-2FB9-8628-9A8061EDE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6CB1482-85EA-3416-4BC9-4D5E65D7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8E6388-E5B1-FB3C-C1FA-B0BD38E3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91563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AFA993-5057-E7BF-1231-BA5392B15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DF94B3-332E-A8E2-023E-90088B6F5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43A80C-9827-F0F7-F422-67ED60AA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609910-A0B1-3F11-E267-4452D8A5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257035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BEDC0EC-D961-7500-EFA0-9ADE260EE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05A7737-E111-D895-03B4-98558797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BF70BC-6563-452E-19E6-2E17EE6F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2597028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AC8215-9298-1D9C-05E9-BC40A09E0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E6909E-A8D3-18AA-98B3-550DCA698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814B8A-CEB5-C1F0-C7B3-4761C9EAF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B4E933-17C0-D95F-B14E-884ED590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8E10B9-011C-5A75-7DFA-9210770B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5F8D4F5-0994-8EC7-F395-09CFAB60A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220975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BCF4EA-92A7-08E3-A56A-F7694A938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1819BCA-D92A-97DB-75CA-02B733AD6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I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AD7C221-7994-B4A7-3B7F-66526443F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3F341A-4EFC-136E-6529-AC96305B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C8BD81-2065-E196-620D-82EA7801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I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864554-1F05-5702-F3BA-2BC09CAF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104872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54FA571-389C-9FF1-B4EE-ACEB9D2C1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I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128AD7E-DBA3-26E2-A941-D2E09758E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I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DBAF39-AC35-FDE1-1F20-FF0521D41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25764-3CB3-4128-AA4B-DC318A3A25B4}" type="datetimeFigureOut">
              <a:rPr lang="fr-CI" smtClean="0"/>
              <a:t>28/02/2025</a:t>
            </a:fld>
            <a:endParaRPr lang="fr-CI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EE46C5-47D8-FB35-0F91-0BDA7DA9D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I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CDF161-4D8A-F8E5-8157-BF36E74077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2C68-A458-4C17-9F23-7E335BB770AE}" type="slidenum">
              <a:rPr lang="fr-CI" smtClean="0"/>
              <a:t>‹N°›</a:t>
            </a:fld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90394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4ED20F1-36AA-D4E7-1952-DBC11FE2F341}"/>
              </a:ext>
            </a:extLst>
          </p:cNvPr>
          <p:cNvSpPr/>
          <p:nvPr/>
        </p:nvSpPr>
        <p:spPr>
          <a:xfrm rot="1176131">
            <a:off x="9058144" y="5101272"/>
            <a:ext cx="3219714" cy="431122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6E58B9-B1B4-FEC8-E21E-82CA16376FAE}"/>
              </a:ext>
            </a:extLst>
          </p:cNvPr>
          <p:cNvSpPr/>
          <p:nvPr/>
        </p:nvSpPr>
        <p:spPr>
          <a:xfrm rot="1176131">
            <a:off x="10582142" y="3844158"/>
            <a:ext cx="3219714" cy="431122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B104F1-572E-0D20-6C2C-E2A658E77243}"/>
              </a:ext>
            </a:extLst>
          </p:cNvPr>
          <p:cNvSpPr/>
          <p:nvPr/>
        </p:nvSpPr>
        <p:spPr>
          <a:xfrm rot="1176131">
            <a:off x="-1496419" y="-1751116"/>
            <a:ext cx="3219714" cy="431122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754169-F1ED-0BCD-AB43-7135E3DB0C7E}"/>
              </a:ext>
            </a:extLst>
          </p:cNvPr>
          <p:cNvSpPr/>
          <p:nvPr/>
        </p:nvSpPr>
        <p:spPr>
          <a:xfrm rot="1176131">
            <a:off x="-331007" y="-2592756"/>
            <a:ext cx="3219714" cy="431122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A96DB26-52E6-D3E7-A98A-7F2F5DB0F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2582" y="2133624"/>
            <a:ext cx="9144000" cy="1860457"/>
          </a:xfrm>
        </p:spPr>
        <p:txBody>
          <a:bodyPr/>
          <a:lstStyle/>
          <a:p>
            <a:r>
              <a:rPr lang="fr-FR" b="1" dirty="0"/>
              <a:t>LA MISE EN ŒUVRE DES OBLIGATIONS DE LBC/FT/FP</a:t>
            </a:r>
            <a:endParaRPr lang="fr-CI" b="1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470BF90-37D6-E15D-E919-186DF4516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871" y="404495"/>
            <a:ext cx="5498258" cy="70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41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ABBC8-C8F3-C8A0-635F-D4620D67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937"/>
            <a:ext cx="10515600" cy="674781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Les obligations générales des assujettis</a:t>
            </a:r>
            <a:endParaRPr lang="fr-CI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3992F5-243F-9C01-354B-604E121C8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414" y="1472006"/>
            <a:ext cx="9929906" cy="46616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Identification du client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Obligation d’identifier et vérifier l’identité des clients (personnes physiques, morales, constructions juridiques) et des bénéficiaires effectifs. Conservation des documents pendant 10 ans (Art. 16, 17, 23, 49).</a:t>
            </a:r>
          </a:p>
          <a:p>
            <a:pPr marL="0" indent="0" algn="just">
              <a:lnSpc>
                <a:spcPct val="160000"/>
              </a:lnSpc>
              <a:spcAft>
                <a:spcPts val="800"/>
              </a:spcAft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Surveillance des opérations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Vigilance constante sur les transactions, interdiction des comptes anonymes, et vérification des émetteurs de bons de caisse (Art. 20, 21, 25).</a:t>
            </a:r>
          </a:p>
        </p:txBody>
      </p:sp>
    </p:spTree>
    <p:extLst>
      <p:ext uri="{BB962C8B-B14F-4D97-AF65-F5344CB8AC3E}">
        <p14:creationId xmlns:p14="http://schemas.microsoft.com/office/powerpoint/2010/main" val="3383491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FABBC8-C8F3-C8A0-635F-D4620D67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937"/>
            <a:ext cx="10515600" cy="674781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Les obligations générales des assujettis</a:t>
            </a:r>
            <a:endParaRPr lang="fr-CI" sz="36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35DD375-CDF2-30FA-1B92-82E869D429A0}"/>
              </a:ext>
            </a:extLst>
          </p:cNvPr>
          <p:cNvSpPr txBox="1">
            <a:spLocks/>
          </p:cNvSpPr>
          <p:nvPr/>
        </p:nvSpPr>
        <p:spPr>
          <a:xfrm>
            <a:off x="838200" y="1212662"/>
            <a:ext cx="10217375" cy="5486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 eaLnBrk="1" latinLnBrk="0" hangingPunct="1">
              <a:lnSpc>
                <a:spcPct val="160000"/>
              </a:lnSpc>
              <a:spcBef>
                <a:spcPts val="10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Évaluation des risques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Identification et évaluation des risques BC/FT/FP liés aux clients, zones géographiques, produits, services et canaux de distribution. Mesures proportionnées et renforcées en cas de risques élevés (Art. 15).</a:t>
            </a:r>
            <a:endParaRPr lang="fr-CI" sz="2400" dirty="0">
              <a:effectLst/>
            </a:endParaRPr>
          </a:p>
          <a:p>
            <a:pPr marL="0" indent="0" algn="just" rtl="0" eaLnBrk="1" latinLnBrk="0" hangingPunct="1">
              <a:lnSpc>
                <a:spcPct val="160000"/>
              </a:lnSpc>
              <a:spcBef>
                <a:spcPts val="10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Politiques et procédures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Mise en place de mesures de contrôle formalisées pour gérer les risques BC/FT/FP, mises à jour régulièrement (Art. 12, 14).</a:t>
            </a:r>
            <a:endParaRPr lang="fr-CI" sz="2400" dirty="0">
              <a:effectLst/>
            </a:endParaRPr>
          </a:p>
          <a:p>
            <a:pPr marL="0" indent="0" algn="just" rtl="0" eaLnBrk="1" latinLnBrk="0" hangingPunct="1">
              <a:lnSpc>
                <a:spcPct val="160000"/>
              </a:lnSpc>
              <a:spcBef>
                <a:spcPts val="10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Relation avec les autorités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Communication des documents aux autorités judiciaires, de contrôle et à la CENTIF sur demande (Art. 24).</a:t>
            </a:r>
            <a:endParaRPr lang="fr-CI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0973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682F2-975D-98DB-BE42-8F0C0FB24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69" y="141005"/>
            <a:ext cx="11654118" cy="77339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Obligations relatives aux Bénéficiaires Effectifs (BE)</a:t>
            </a:r>
            <a:endParaRPr lang="fr-CI" sz="36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C7DEA7-8A30-5B13-46F0-89D9CF881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12" y="1272989"/>
            <a:ext cx="10623176" cy="523538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BE est une personne physique qui détient ou contrôle directement ou indirectement un client ou pour laquelle une transaction est réalisée (Art. 2.12).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Méthodes d’identification 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742950" lvl="1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Détention de plus de 25% du capital ou des droits de vote.</a:t>
            </a:r>
          </a:p>
          <a:p>
            <a:pPr marL="742950" lvl="1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Contrôle des organes de gestion ou de direction.</a:t>
            </a:r>
          </a:p>
          <a:p>
            <a:pPr marL="742950" lvl="1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 défaut : Représentant légal désigné comme BE.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Obligation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Identification des BE avant toute relation d’affaires (Art. 12, 16, 17, 20, 26).</a:t>
            </a:r>
          </a:p>
        </p:txBody>
      </p:sp>
    </p:spTree>
    <p:extLst>
      <p:ext uri="{BB962C8B-B14F-4D97-AF65-F5344CB8AC3E}">
        <p14:creationId xmlns:p14="http://schemas.microsoft.com/office/powerpoint/2010/main" val="1266906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682F2-975D-98DB-BE42-8F0C0FB24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69" y="141005"/>
            <a:ext cx="11654118" cy="77339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Obligations relatives aux Personnes Politiquement Exposées (PPE)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C7DEA7-8A30-5B13-46F0-89D9CF881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12" y="1272989"/>
            <a:ext cx="10623176" cy="523538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Personnes exerçant ou ayant exercé des fonctions politiques, administratives ou judiciaires, ainsi que leurs proches.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Fonctions concernées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Chefs d’État, ministres, parlementaires, ambassadeurs, etc.</a:t>
            </a:r>
          </a:p>
          <a:p>
            <a:pPr>
              <a:lnSpc>
                <a:spcPct val="150000"/>
              </a:lnSpc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Membres des cours suprêmes, des banques centrales, des entreprises publiques.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Proches concernés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Conjoint, enfants, parents, personnes étroitement associées.</a:t>
            </a:r>
          </a:p>
        </p:txBody>
      </p:sp>
    </p:spTree>
    <p:extLst>
      <p:ext uri="{BB962C8B-B14F-4D97-AF65-F5344CB8AC3E}">
        <p14:creationId xmlns:p14="http://schemas.microsoft.com/office/powerpoint/2010/main" val="1826898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682F2-975D-98DB-BE42-8F0C0FB24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69" y="141005"/>
            <a:ext cx="11654118" cy="773394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Vigilance renforcée à l’égard des PPE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C7DEA7-8A30-5B13-46F0-89D9CF881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12" y="1272989"/>
            <a:ext cx="10623176" cy="5235388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Identification des PPE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Mise en place de procédures formalisées pour déterminer si un client ou un BE est une PPE.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Origine des fonds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Mesures pour déterminer l’origine du patrimoine et des fonds, afin d’éviter les activités criminelles.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Autorisation de la haute direction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Obligation d’obtenir l’approbation avant toute relation d’affaires avec une PPE (Art. 29).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Processus formalisé 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Décision approuvée par un membre de la haute direction, conformément aux politiques internes.</a:t>
            </a:r>
          </a:p>
        </p:txBody>
      </p:sp>
    </p:spTree>
    <p:extLst>
      <p:ext uri="{BB962C8B-B14F-4D97-AF65-F5344CB8AC3E}">
        <p14:creationId xmlns:p14="http://schemas.microsoft.com/office/powerpoint/2010/main" val="2900574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137EB-03D5-5829-69CA-1ABD3CE6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700251"/>
            <a:ext cx="10515600" cy="1325563"/>
          </a:xfrm>
        </p:spPr>
        <p:txBody>
          <a:bodyPr/>
          <a:lstStyle/>
          <a:p>
            <a:pPr algn="ctr"/>
            <a:r>
              <a:rPr lang="fr-CI" dirty="0"/>
              <a:t>Merci de Votre Attention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E47934F-5497-21EC-F566-EC5FF75E9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2536" y="2344685"/>
            <a:ext cx="6946927" cy="88873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F01D6-BFFB-B6F0-C8DC-3551C3318060}"/>
              </a:ext>
            </a:extLst>
          </p:cNvPr>
          <p:cNvSpPr/>
          <p:nvPr/>
        </p:nvSpPr>
        <p:spPr>
          <a:xfrm rot="1176131">
            <a:off x="-1261958" y="-2106257"/>
            <a:ext cx="3219714" cy="431122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9BD4EB-C570-0425-2412-EEC3B0AA21CE}"/>
              </a:ext>
            </a:extLst>
          </p:cNvPr>
          <p:cNvSpPr/>
          <p:nvPr/>
        </p:nvSpPr>
        <p:spPr>
          <a:xfrm rot="1176131">
            <a:off x="-96546" y="-2947897"/>
            <a:ext cx="3219714" cy="431122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A680DE-699D-880A-57E3-30E8A24DCB26}"/>
              </a:ext>
            </a:extLst>
          </p:cNvPr>
          <p:cNvSpPr/>
          <p:nvPr/>
        </p:nvSpPr>
        <p:spPr>
          <a:xfrm rot="1176131">
            <a:off x="8589220" y="5781211"/>
            <a:ext cx="3219714" cy="431122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5B4A2E-836A-4EA9-F54E-0592BBE56CF7}"/>
              </a:ext>
            </a:extLst>
          </p:cNvPr>
          <p:cNvSpPr/>
          <p:nvPr/>
        </p:nvSpPr>
        <p:spPr>
          <a:xfrm rot="1176131">
            <a:off x="10113218" y="4524097"/>
            <a:ext cx="3219714" cy="431122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I"/>
          </a:p>
        </p:txBody>
      </p:sp>
    </p:spTree>
    <p:extLst>
      <p:ext uri="{BB962C8B-B14F-4D97-AF65-F5344CB8AC3E}">
        <p14:creationId xmlns:p14="http://schemas.microsoft.com/office/powerpoint/2010/main" val="3079267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2746C4C6-3AA6-44B5-8BAB-0D73E8CE662B}" vid="{1C2766B2-AED6-4DD0-8D11-B677FED62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348</TotalTime>
  <Words>447</Words>
  <Application>Microsoft Office PowerPoint</Application>
  <PresentationFormat>Grand écran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Thème1</vt:lpstr>
      <vt:lpstr>LA MISE EN ŒUVRE DES OBLIGATIONS DE LBC/FT/FP</vt:lpstr>
      <vt:lpstr>Les obligations générales des assujettis</vt:lpstr>
      <vt:lpstr>Les obligations générales des assujettis</vt:lpstr>
      <vt:lpstr>Obligations relatives aux Bénéficiaires Effectifs (BE)</vt:lpstr>
      <vt:lpstr>Obligations relatives aux Personnes Politiquement Exposées (PPE)</vt:lpstr>
      <vt:lpstr>Vigilance renforcée à l’égard des PPE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MISE EN ŒUVRE DES OBLIGATIONS DE LBC/FT/FP</dc:title>
  <dc:creator>hugues saman</dc:creator>
  <cp:lastModifiedBy>Alamus</cp:lastModifiedBy>
  <cp:revision>2</cp:revision>
  <dcterms:created xsi:type="dcterms:W3CDTF">2025-02-24T18:23:41Z</dcterms:created>
  <dcterms:modified xsi:type="dcterms:W3CDTF">2025-02-28T19:01:20Z</dcterms:modified>
</cp:coreProperties>
</file>