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47" r:id="rId2"/>
  </p:sldMasterIdLst>
  <p:notesMasterIdLst>
    <p:notesMasterId r:id="rId31"/>
  </p:notesMasterIdLst>
  <p:sldIdLst>
    <p:sldId id="556" r:id="rId3"/>
    <p:sldId id="528" r:id="rId4"/>
    <p:sldId id="538" r:id="rId5"/>
    <p:sldId id="372" r:id="rId6"/>
    <p:sldId id="371" r:id="rId7"/>
    <p:sldId id="562" r:id="rId8"/>
    <p:sldId id="544" r:id="rId9"/>
    <p:sldId id="364" r:id="rId10"/>
    <p:sldId id="552" r:id="rId11"/>
    <p:sldId id="553" r:id="rId12"/>
    <p:sldId id="368" r:id="rId13"/>
    <p:sldId id="545" r:id="rId14"/>
    <p:sldId id="384" r:id="rId15"/>
    <p:sldId id="555" r:id="rId16"/>
    <p:sldId id="558" r:id="rId17"/>
    <p:sldId id="565" r:id="rId18"/>
    <p:sldId id="563" r:id="rId19"/>
    <p:sldId id="564" r:id="rId20"/>
    <p:sldId id="559" r:id="rId21"/>
    <p:sldId id="560" r:id="rId22"/>
    <p:sldId id="568" r:id="rId23"/>
    <p:sldId id="569" r:id="rId24"/>
    <p:sldId id="570" r:id="rId25"/>
    <p:sldId id="572" r:id="rId26"/>
    <p:sldId id="571" r:id="rId27"/>
    <p:sldId id="561" r:id="rId28"/>
    <p:sldId id="567" r:id="rId29"/>
    <p:sldId id="262"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AA7"/>
    <a:srgbClr val="FFE389"/>
    <a:srgbClr val="FB85F3"/>
    <a:srgbClr val="1DEBE1"/>
    <a:srgbClr val="FFFFCC"/>
    <a:srgbClr val="8547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613" autoAdjust="0"/>
    <p:restoredTop sz="93447" autoAdjust="0"/>
  </p:normalViewPr>
  <p:slideViewPr>
    <p:cSldViewPr snapToGrid="0">
      <p:cViewPr varScale="1">
        <p:scale>
          <a:sx n="85" d="100"/>
          <a:sy n="85" d="100"/>
        </p:scale>
        <p:origin x="1056" y="48"/>
      </p:cViewPr>
      <p:guideLst/>
    </p:cSldViewPr>
  </p:slideViewPr>
  <p:notesTextViewPr>
    <p:cViewPr>
      <p:scale>
        <a:sx n="3" d="2"/>
        <a:sy n="3" d="2"/>
      </p:scale>
      <p:origin x="0" y="0"/>
    </p:cViewPr>
  </p:notesTextViewPr>
  <p:sorterViewPr>
    <p:cViewPr>
      <p:scale>
        <a:sx n="150" d="100"/>
        <a:sy n="150" d="100"/>
      </p:scale>
      <p:origin x="0" y="-1089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2394EC-ED82-4757-9A4F-ACF099678F81}" type="datetimeFigureOut">
              <a:rPr lang="fr-FR" smtClean="0"/>
              <a:t>24/02/2025</a:t>
            </a:fld>
            <a:endParaRPr lang="fr-FR"/>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fr-F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058F24-3AA1-41B9-84D6-EC8C56628BD3}" type="slidenum">
              <a:rPr lang="fr-FR" smtClean="0"/>
              <a:t>‹N°›</a:t>
            </a:fld>
            <a:endParaRPr lang="fr-FR"/>
          </a:p>
        </p:txBody>
      </p:sp>
    </p:spTree>
    <p:extLst>
      <p:ext uri="{BB962C8B-B14F-4D97-AF65-F5344CB8AC3E}">
        <p14:creationId xmlns:p14="http://schemas.microsoft.com/office/powerpoint/2010/main" val="25493478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b="0" i="0" u="none" strike="noStrike" baseline="0" dirty="0">
                <a:latin typeface="+mn-lt"/>
                <a:ea typeface="+mn-ea"/>
                <a:cs typeface="+mn-cs"/>
                <a:sym typeface="Times New Roman"/>
              </a:rPr>
              <a:t>Charte ONU article 41 : Le Conseil de sécurité peut décider quelles mesures n’impliquant pas l’emploi de la force armée doivent être prises pour donner effet à ses décisions, et peut inviter les Membres des Nations Unies à appliquer ces mesures.</a:t>
            </a:r>
          </a:p>
          <a:p>
            <a:r>
              <a:rPr lang="fr-FR" sz="1200" b="0" i="0" u="none" strike="noStrike" baseline="0" dirty="0">
                <a:latin typeface="+mn-lt"/>
                <a:ea typeface="+mn-ea"/>
                <a:cs typeface="+mn-cs"/>
                <a:sym typeface="Times New Roman"/>
              </a:rPr>
              <a:t>Celles-ci peuvent comprendre l’interruption complète ou partielle des relations économiques et des communications ferroviaires, maritimes, aériennes, postales, télégraphiques, radioélectriques et des autres moyens de communication, ainsi que la rupture des relations diplomatiques.</a:t>
            </a:r>
            <a:endParaRPr lang="fr-FR" dirty="0"/>
          </a:p>
        </p:txBody>
      </p:sp>
    </p:spTree>
    <p:extLst>
      <p:ext uri="{BB962C8B-B14F-4D97-AF65-F5344CB8AC3E}">
        <p14:creationId xmlns:p14="http://schemas.microsoft.com/office/powerpoint/2010/main" val="7382398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b="0" i="0" u="none" strike="noStrike" baseline="0" dirty="0">
                <a:latin typeface="+mn-lt"/>
                <a:ea typeface="+mn-ea"/>
                <a:cs typeface="+mn-cs"/>
                <a:sym typeface="Times New Roman"/>
              </a:rPr>
              <a:t>Charte ONU article 41 : Le Conseil de sécurité peut décider quelles mesures n’impliquant pas l’emploi de la force armée doivent être prises pour donner effet à ses décisions, et peut inviter les Membres des Nations Unies à appliquer ces mesures.</a:t>
            </a:r>
          </a:p>
          <a:p>
            <a:r>
              <a:rPr lang="fr-FR" sz="1200" b="0" i="0" u="none" strike="noStrike" baseline="0" dirty="0">
                <a:latin typeface="+mn-lt"/>
                <a:ea typeface="+mn-ea"/>
                <a:cs typeface="+mn-cs"/>
                <a:sym typeface="Times New Roman"/>
              </a:rPr>
              <a:t>Celles-ci peuvent comprendre l’interruption complète ou partielle des relations économiques et des communications ferroviaires, maritimes, aériennes, postales, télégraphiques, radioélectriques et des autres moyens de communication, ainsi que la rupture des relations diplomatiques.</a:t>
            </a:r>
            <a:endParaRPr lang="fr-FR" dirty="0"/>
          </a:p>
        </p:txBody>
      </p:sp>
    </p:spTree>
    <p:extLst>
      <p:ext uri="{BB962C8B-B14F-4D97-AF65-F5344CB8AC3E}">
        <p14:creationId xmlns:p14="http://schemas.microsoft.com/office/powerpoint/2010/main" val="25966844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b="0" i="0" u="none" strike="noStrike" baseline="0" dirty="0">
                <a:latin typeface="+mn-lt"/>
                <a:ea typeface="+mn-ea"/>
                <a:cs typeface="+mn-cs"/>
                <a:sym typeface="Times New Roman"/>
              </a:rPr>
              <a:t>Charte ONU article 41 : Le Conseil de sécurité peut décider quelles mesures n’impliquant pas l’emploi de la force armée doivent être prises pour donner effet à ses décisions, et peut inviter les Membres des Nations Unies à appliquer ces mesures.</a:t>
            </a:r>
          </a:p>
          <a:p>
            <a:r>
              <a:rPr lang="fr-FR" sz="1200" b="0" i="0" u="none" strike="noStrike" baseline="0" dirty="0">
                <a:latin typeface="+mn-lt"/>
                <a:ea typeface="+mn-ea"/>
                <a:cs typeface="+mn-cs"/>
                <a:sym typeface="Times New Roman"/>
              </a:rPr>
              <a:t>Celles-ci peuvent comprendre l’interruption complète ou partielle des relations économiques et des communications ferroviaires, maritimes, aériennes, postales, télégraphiques, radioélectriques et des autres moyens de communication, ainsi que la rupture des relations diplomatiques.</a:t>
            </a:r>
            <a:endParaRPr lang="fr-FR" dirty="0"/>
          </a:p>
        </p:txBody>
      </p:sp>
    </p:spTree>
    <p:extLst>
      <p:ext uri="{BB962C8B-B14F-4D97-AF65-F5344CB8AC3E}">
        <p14:creationId xmlns:p14="http://schemas.microsoft.com/office/powerpoint/2010/main" val="27715675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b="0" i="0" u="none" strike="noStrike" baseline="0" dirty="0">
                <a:latin typeface="+mn-lt"/>
                <a:ea typeface="+mn-ea"/>
                <a:cs typeface="+mn-cs"/>
                <a:sym typeface="Times New Roman"/>
              </a:rPr>
              <a:t>Charte ONU article 41 : Le Conseil de sécurité peut décider quelles mesures n’impliquant pas l’emploi de la force armée doivent être prises pour donner effet à ses décisions, et peut inviter les Membres des Nations Unies à appliquer ces mesures.</a:t>
            </a:r>
          </a:p>
          <a:p>
            <a:r>
              <a:rPr lang="fr-FR" sz="1200" b="0" i="0" u="none" strike="noStrike" baseline="0" dirty="0">
                <a:latin typeface="+mn-lt"/>
                <a:ea typeface="+mn-ea"/>
                <a:cs typeface="+mn-cs"/>
                <a:sym typeface="Times New Roman"/>
              </a:rPr>
              <a:t>Celles-ci peuvent comprendre l’interruption complète ou partielle des relations économiques et des communications ferroviaires, maritimes, aériennes, postales, télégraphiques, radioélectriques et des autres moyens de communication, ainsi que la rupture des relations diplomatiques.</a:t>
            </a:r>
            <a:endParaRPr lang="fr-FR" dirty="0"/>
          </a:p>
        </p:txBody>
      </p:sp>
    </p:spTree>
    <p:extLst>
      <p:ext uri="{BB962C8B-B14F-4D97-AF65-F5344CB8AC3E}">
        <p14:creationId xmlns:p14="http://schemas.microsoft.com/office/powerpoint/2010/main" val="30118086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lnSpc>
                <a:spcPct val="107000"/>
              </a:lnSpc>
              <a:spcAft>
                <a:spcPts val="600"/>
              </a:spcAft>
            </a:pPr>
            <a:r>
              <a:rPr lang="fr-FR" sz="1800" dirty="0">
                <a:effectLst/>
                <a:latin typeface="Calibri" panose="020F0502020204030204" pitchFamily="34" charset="0"/>
                <a:ea typeface="Calibri" panose="020F0502020204030204" pitchFamily="34" charset="0"/>
                <a:cs typeface="Calibri" panose="020F0502020204030204" pitchFamily="34" charset="0"/>
              </a:rPr>
              <a:t>Le modèle normatif de prévention et de lutte CFT- s’appuie sur le même modèle normatif institué par le GAFI initialement contre le Blanchiment d’argent, et qui repose sur un système de prévention et la détection basé sur la divulgation d’informations financières par des acteurs financiers, économiques et professionnels, qui sont assujettis à des obligations particulières en matière de blanchiment de capitaux et de financement du terrorisme, afin de prévenir leur utilisation dans le cadre de ces deux activités illégales. L’une de ses obligations consiste à déclarer toutes opérations suspectes relatives, à une cellule de renseignement financier nationale, la CENTIF au Burkina Faso, qui a la charge d’établir si ces soupçons sont avérés, auquel cas il en serait fait alors état à la justice pour des fins de poursuites judiciaires.</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600"/>
              </a:spcAft>
            </a:pPr>
            <a:r>
              <a:rPr lang="fr-FR" sz="1800" dirty="0">
                <a:effectLst/>
                <a:latin typeface="Calibri" panose="020F0502020204030204" pitchFamily="34" charset="0"/>
                <a:ea typeface="Calibri" panose="020F0502020204030204" pitchFamily="34" charset="0"/>
                <a:cs typeface="Calibri" panose="020F0502020204030204" pitchFamily="34" charset="0"/>
              </a:rPr>
              <a:t>Ce modèle est aussi mis en œuvre au Burkina Faso, et dans le cas où un financier du terrorisme utiliserait ce système financier, économique et professionnel assujetti, en principe une déclaration d’opération suspecte (DOS) serait alors faite auprès de la CENTIF.</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600"/>
              </a:spcAft>
            </a:pPr>
            <a:r>
              <a:rPr lang="fr-FR" sz="1800" dirty="0">
                <a:effectLst/>
                <a:latin typeface="Calibri" panose="020F0502020204030204" pitchFamily="34" charset="0"/>
                <a:ea typeface="Calibri" panose="020F0502020204030204" pitchFamily="34" charset="0"/>
                <a:cs typeface="Calibri" panose="020F0502020204030204" pitchFamily="34" charset="0"/>
              </a:rPr>
              <a:t>Dans le cadre de son analyse, la CENTIF pourra obtenir plus de renseignements auprès de ces mêmes assujettis, mais aussi dans le cadre d’échanges internationaux d’informations financières avec des cellules de renseignement financier homologues étrangères, de manière spontanées (hors cadre judiciaire), lesquelles font partie d’un réseau international appelé Groupe Egmont, où dans le cadre d’accords bilatéraux.</a:t>
            </a:r>
          </a:p>
          <a:p>
            <a:pPr algn="just">
              <a:lnSpc>
                <a:spcPct val="107000"/>
              </a:lnSpc>
              <a:spcAft>
                <a:spcPts val="600"/>
              </a:spcAft>
            </a:pPr>
            <a:r>
              <a:rPr lang="fr-FR" sz="1800" dirty="0">
                <a:effectLst/>
                <a:latin typeface="Calibri" panose="020F0502020204030204" pitchFamily="34" charset="0"/>
                <a:ea typeface="Calibri" panose="020F0502020204030204" pitchFamily="34" charset="0"/>
                <a:cs typeface="Calibri" panose="020F0502020204030204" pitchFamily="34" charset="0"/>
              </a:rPr>
              <a:t>Si son enquête conclut à l’existence de soupçons avérés en matière de financement du terrorisme (de même qu’en matière de blanchiment de capitaux), la CENTIF en informe, par rapport, le Procureur de la République. Celui-ci engagera de manière procédurale habituelle dans ce cadre criminel, la mise en œuvre des moyens d’enquête pénale. À la suite de cette enquête, la juridiction de jugement se prononcera alors sur l’application des sanctions pénales correspondantes.</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600"/>
              </a:spcAft>
            </a:pPr>
            <a:r>
              <a:rPr lang="fr-FR" sz="1800" dirty="0">
                <a:effectLst/>
                <a:latin typeface="Calibri" panose="020F0502020204030204" pitchFamily="34" charset="0"/>
                <a:ea typeface="Calibri" panose="020F0502020204030204" pitchFamily="34" charset="0"/>
                <a:cs typeface="Calibri" panose="020F0502020204030204" pitchFamily="34" charset="0"/>
              </a:rPr>
              <a:t> </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600"/>
              </a:spcAft>
            </a:pPr>
            <a:r>
              <a:rPr lang="fr-FR" sz="1800" dirty="0">
                <a:effectLst/>
                <a:latin typeface="Calibri" panose="020F0502020204030204" pitchFamily="34" charset="0"/>
                <a:ea typeface="Calibri" panose="020F0502020204030204" pitchFamily="34" charset="0"/>
                <a:cs typeface="Calibri" panose="020F0502020204030204" pitchFamily="34" charset="0"/>
              </a:rPr>
              <a:t>Néanmoins comme le présente le schéma avec les circuits de pointillés, d’autres acteurs peuvent également intervenir dans la détection d’opérations de financement du terrorisme, en dehors de ce schéma financier de détection, et qui sont : les services de renseignement et de sécurité, les agences policières et de gendarmerie, mais aussi d’autres administrations de contrôle tel que les douanes, les impôts, et éventuellement d’autres administrations (par exemple des services administratifs d’enregistrement et de contrôle des associations sans but lucratif et </a:t>
            </a:r>
            <a:r>
              <a:rPr lang="fr-FR" sz="1800" dirty="0" err="1">
                <a:effectLst/>
                <a:latin typeface="Calibri" panose="020F0502020204030204" pitchFamily="34" charset="0"/>
                <a:ea typeface="Calibri" panose="020F0502020204030204" pitchFamily="34" charset="0"/>
                <a:cs typeface="Calibri" panose="020F0502020204030204" pitchFamily="34" charset="0"/>
              </a:rPr>
              <a:t>ONGs</a:t>
            </a:r>
            <a:r>
              <a:rPr lang="fr-FR" sz="1800" dirty="0">
                <a:effectLst/>
                <a:latin typeface="Calibri" panose="020F0502020204030204" pitchFamily="34" charset="0"/>
                <a:ea typeface="Calibri" panose="020F0502020204030204" pitchFamily="34" charset="0"/>
                <a:cs typeface="Calibri" panose="020F0502020204030204" pitchFamily="34" charset="0"/>
              </a:rPr>
              <a:t>, ou du registre des sociétés). La société civile peut également être un vecteur de détection pour les autorités gouvernementales.</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600"/>
              </a:spcAft>
            </a:pPr>
            <a:r>
              <a:rPr lang="fr-FR" sz="1800" dirty="0">
                <a:effectLst/>
                <a:latin typeface="Calibri" panose="020F0502020204030204" pitchFamily="34" charset="0"/>
                <a:ea typeface="Calibri" panose="020F0502020204030204" pitchFamily="34" charset="0"/>
                <a:cs typeface="Calibri" panose="020F0502020204030204" pitchFamily="34" charset="0"/>
              </a:rPr>
              <a:t>Chaque pays détermine par la loi ou la pratique courante les autorités qui sont habilitée à mener des enquêtes sur le blanchiment d'argent et le financement du terrorisme. La responsabilité des enquêtes sur les crimes de financement du terrorisme varie également selon les pays. Certains pays ont formé des groupes de travail composés de représentants de la police, la sécurité de l'État, les douanes, l'immigration et la CRF à travailler ensemble pour d'enquêter sur le financement des terroristes. D'autres ont confié la responsabilité à la police ou à des agences de sécurité de l'État.</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600"/>
              </a:spcAft>
            </a:pPr>
            <a:r>
              <a:rPr lang="fr-FR" sz="1800" dirty="0">
                <a:effectLst/>
                <a:latin typeface="Calibri" panose="020F0502020204030204" pitchFamily="34" charset="0"/>
                <a:ea typeface="Calibri" panose="020F0502020204030204" pitchFamily="34" charset="0"/>
                <a:cs typeface="Calibri" panose="020F0502020204030204" pitchFamily="34" charset="0"/>
              </a:rPr>
              <a:t> </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600"/>
              </a:spcAft>
            </a:pPr>
            <a:endParaRPr lang="fr-FR" sz="18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
        <p:nvSpPr>
          <p:cNvPr id="4" name="Marcador de número de diapositiva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058F24-3AA1-41B9-84D6-EC8C56628BD3}" type="slidenum">
              <a:rPr kumimoji="0" lang="fr-FR"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28</a:t>
            </a:fld>
            <a:endParaRPr kumimoji="0" lang="fr-FR"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189614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5CC32E-590B-477A-8DF6-4710717387D8}" type="datetimeFigureOut">
              <a:rPr lang="fr-FR" smtClean="0"/>
              <a:t>24/02/2025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8B9F292-8B70-4189-8DE8-F7CB822EC765}" type="slidenum">
              <a:rPr lang="fr-FR" smtClean="0"/>
              <a:t>‹N°›</a:t>
            </a:fld>
            <a:endParaRPr lang="fr-FR"/>
          </a:p>
        </p:txBody>
      </p:sp>
    </p:spTree>
    <p:extLst>
      <p:ext uri="{BB962C8B-B14F-4D97-AF65-F5344CB8AC3E}">
        <p14:creationId xmlns:p14="http://schemas.microsoft.com/office/powerpoint/2010/main" val="3201233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5CC32E-590B-477A-8DF6-4710717387D8}" type="datetimeFigureOut">
              <a:rPr lang="fr-FR" smtClean="0"/>
              <a:t>24/02/2025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8B9F292-8B70-4189-8DE8-F7CB822EC765}" type="slidenum">
              <a:rPr lang="fr-FR" smtClean="0"/>
              <a:t>‹N°›</a:t>
            </a:fld>
            <a:endParaRPr lang="fr-FR"/>
          </a:p>
        </p:txBody>
      </p:sp>
    </p:spTree>
    <p:extLst>
      <p:ext uri="{BB962C8B-B14F-4D97-AF65-F5344CB8AC3E}">
        <p14:creationId xmlns:p14="http://schemas.microsoft.com/office/powerpoint/2010/main" val="2606724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5CC32E-590B-477A-8DF6-4710717387D8}" type="datetimeFigureOut">
              <a:rPr lang="fr-FR" smtClean="0"/>
              <a:t>24/02/2025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8B9F292-8B70-4189-8DE8-F7CB822EC765}" type="slidenum">
              <a:rPr lang="fr-FR" smtClean="0"/>
              <a:t>‹N°›</a:t>
            </a:fld>
            <a:endParaRPr lang="fr-FR"/>
          </a:p>
        </p:txBody>
      </p:sp>
    </p:spTree>
    <p:extLst>
      <p:ext uri="{BB962C8B-B14F-4D97-AF65-F5344CB8AC3E}">
        <p14:creationId xmlns:p14="http://schemas.microsoft.com/office/powerpoint/2010/main" val="20130786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Заголовок и объект">
    <p:spTree>
      <p:nvGrpSpPr>
        <p:cNvPr id="1" name=""/>
        <p:cNvGrpSpPr/>
        <p:nvPr/>
      </p:nvGrpSpPr>
      <p:grpSpPr>
        <a:xfrm>
          <a:off x="0" y="0"/>
          <a:ext cx="0" cy="0"/>
          <a:chOff x="0" y="0"/>
          <a:chExt cx="0" cy="0"/>
        </a:xfrm>
      </p:grpSpPr>
      <p:sp>
        <p:nvSpPr>
          <p:cNvPr id="23" name="Shape 23"/>
          <p:cNvSpPr>
            <a:spLocks noGrp="1"/>
          </p:cNvSpPr>
          <p:nvPr>
            <p:ph type="title"/>
          </p:nvPr>
        </p:nvSpPr>
        <p:spPr>
          <a:prstGeom prst="rect">
            <a:avLst/>
          </a:prstGeom>
        </p:spPr>
        <p:txBody>
          <a:bodyPr/>
          <a:lstStyle/>
          <a:p>
            <a:r>
              <a:t>Title Text</a:t>
            </a:r>
          </a:p>
        </p:txBody>
      </p:sp>
      <p:sp>
        <p:nvSpPr>
          <p:cNvPr id="24" name="Shape 24"/>
          <p:cNvSpPr>
            <a:spLocks noGrp="1"/>
          </p:cNvSpPr>
          <p:nvPr>
            <p:ph type="body" idx="1"/>
          </p:nvPr>
        </p:nvSpPr>
        <p:spPr>
          <a:xfrm>
            <a:off x="685800" y="1981200"/>
            <a:ext cx="7772400" cy="4114800"/>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25" name="Shape 25"/>
          <p:cNvSpPr>
            <a:spLocks noGrp="1"/>
          </p:cNvSpPr>
          <p:nvPr>
            <p:ph type="sldNum" sz="quarter" idx="2"/>
          </p:nvPr>
        </p:nvSpPr>
        <p:spPr>
          <a:prstGeom prst="rect">
            <a:avLst/>
          </a:prstGeom>
        </p:spPr>
        <p:txBody>
          <a:bodyPr/>
          <a:lstStyle/>
          <a:p>
            <a:fld id="{86CB4B4D-7CA3-9044-876B-883B54F8677D}" type="slidenum">
              <a:t>‹N°›</a:t>
            </a:fld>
            <a:endParaRPr/>
          </a:p>
        </p:txBody>
      </p:sp>
    </p:spTree>
    <p:extLst>
      <p:ext uri="{BB962C8B-B14F-4D97-AF65-F5344CB8AC3E}">
        <p14:creationId xmlns:p14="http://schemas.microsoft.com/office/powerpoint/2010/main" val="2048291174"/>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Титульный слайд">
    <p:spTree>
      <p:nvGrpSpPr>
        <p:cNvPr id="1" name=""/>
        <p:cNvGrpSpPr/>
        <p:nvPr/>
      </p:nvGrpSpPr>
      <p:grpSpPr>
        <a:xfrm>
          <a:off x="0" y="0"/>
          <a:ext cx="0" cy="0"/>
          <a:chOff x="0" y="0"/>
          <a:chExt cx="0" cy="0"/>
        </a:xfrm>
      </p:grpSpPr>
      <p:sp>
        <p:nvSpPr>
          <p:cNvPr id="13" name="Shape 13"/>
          <p:cNvSpPr/>
          <p:nvPr/>
        </p:nvSpPr>
        <p:spPr>
          <a:xfrm>
            <a:off x="0" y="-1"/>
            <a:ext cx="9144000" cy="1340770"/>
          </a:xfrm>
          <a:prstGeom prst="rect">
            <a:avLst/>
          </a:prstGeom>
          <a:solidFill>
            <a:schemeClr val="accent3">
              <a:lumOff val="44000"/>
            </a:schemeClr>
          </a:solidFill>
          <a:ln w="12700">
            <a:miter lim="400000"/>
          </a:ln>
        </p:spPr>
        <p:txBody>
          <a:bodyPr lIns="45719" rIns="45719" anchor="ctr"/>
          <a:lstStyle/>
          <a:p>
            <a:pPr>
              <a:defRPr>
                <a:solidFill>
                  <a:schemeClr val="accent3">
                    <a:lumOff val="44000"/>
                  </a:schemeClr>
                </a:solidFill>
                <a:latin typeface="Arial Unicode MS"/>
                <a:ea typeface="Arial Unicode MS"/>
                <a:cs typeface="Arial Unicode MS"/>
                <a:sym typeface="Arial Unicode MS"/>
              </a:defRPr>
            </a:pPr>
            <a:endParaRPr/>
          </a:p>
        </p:txBody>
      </p:sp>
      <p:pic>
        <p:nvPicPr>
          <p:cNvPr id="14" name="image2.png" descr="UNODC_logo_E_unblue_3"/>
          <p:cNvPicPr>
            <a:picLocks noChangeAspect="1"/>
          </p:cNvPicPr>
          <p:nvPr/>
        </p:nvPicPr>
        <p:blipFill>
          <a:blip r:embed="rId2"/>
          <a:stretch>
            <a:fillRect/>
          </a:stretch>
        </p:blipFill>
        <p:spPr>
          <a:xfrm>
            <a:off x="467545" y="116632"/>
            <a:ext cx="6264696" cy="1164505"/>
          </a:xfrm>
          <a:prstGeom prst="rect">
            <a:avLst/>
          </a:prstGeom>
          <a:ln w="12700">
            <a:miter lim="400000"/>
          </a:ln>
        </p:spPr>
      </p:pic>
      <p:sp>
        <p:nvSpPr>
          <p:cNvPr id="15" name="Shape 15"/>
          <p:cNvSpPr>
            <a:spLocks noGrp="1"/>
          </p:cNvSpPr>
          <p:nvPr>
            <p:ph type="title"/>
          </p:nvPr>
        </p:nvSpPr>
        <p:spPr>
          <a:xfrm>
            <a:off x="2525713" y="3429000"/>
            <a:ext cx="5791201" cy="549275"/>
          </a:xfrm>
          <a:prstGeom prst="rect">
            <a:avLst/>
          </a:prstGeom>
        </p:spPr>
        <p:txBody>
          <a:bodyPr anchor="t"/>
          <a:lstStyle/>
          <a:p>
            <a:r>
              <a:t>Title Text</a:t>
            </a:r>
          </a:p>
        </p:txBody>
      </p:sp>
      <p:sp>
        <p:nvSpPr>
          <p:cNvPr id="16" name="Shape 16"/>
          <p:cNvSpPr>
            <a:spLocks noGrp="1"/>
          </p:cNvSpPr>
          <p:nvPr>
            <p:ph type="sldNum" sz="quarter" idx="2"/>
          </p:nvPr>
        </p:nvSpPr>
        <p:spPr>
          <a:prstGeom prst="rect">
            <a:avLst/>
          </a:prstGeom>
        </p:spPr>
        <p:txBody>
          <a:bodyPr/>
          <a:lstStyle/>
          <a:p>
            <a:fld id="{86CB4B4D-7CA3-9044-876B-883B54F8677D}" type="slidenum">
              <a:t>‹N°›</a:t>
            </a:fld>
            <a:endParaRPr/>
          </a:p>
        </p:txBody>
      </p:sp>
    </p:spTree>
    <p:extLst>
      <p:ext uri="{BB962C8B-B14F-4D97-AF65-F5344CB8AC3E}">
        <p14:creationId xmlns:p14="http://schemas.microsoft.com/office/powerpoint/2010/main" val="3414686400"/>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Заголовок и объект">
    <p:spTree>
      <p:nvGrpSpPr>
        <p:cNvPr id="1" name=""/>
        <p:cNvGrpSpPr/>
        <p:nvPr/>
      </p:nvGrpSpPr>
      <p:grpSpPr>
        <a:xfrm>
          <a:off x="0" y="0"/>
          <a:ext cx="0" cy="0"/>
          <a:chOff x="0" y="0"/>
          <a:chExt cx="0" cy="0"/>
        </a:xfrm>
      </p:grpSpPr>
      <p:sp>
        <p:nvSpPr>
          <p:cNvPr id="23" name="Shape 23"/>
          <p:cNvSpPr>
            <a:spLocks noGrp="1"/>
          </p:cNvSpPr>
          <p:nvPr>
            <p:ph type="title"/>
          </p:nvPr>
        </p:nvSpPr>
        <p:spPr>
          <a:prstGeom prst="rect">
            <a:avLst/>
          </a:prstGeom>
        </p:spPr>
        <p:txBody>
          <a:bodyPr/>
          <a:lstStyle/>
          <a:p>
            <a:r>
              <a:t>Title Text</a:t>
            </a:r>
          </a:p>
        </p:txBody>
      </p:sp>
      <p:sp>
        <p:nvSpPr>
          <p:cNvPr id="24" name="Shape 24"/>
          <p:cNvSpPr>
            <a:spLocks noGrp="1"/>
          </p:cNvSpPr>
          <p:nvPr>
            <p:ph type="body" idx="1"/>
          </p:nvPr>
        </p:nvSpPr>
        <p:spPr>
          <a:xfrm>
            <a:off x="685800" y="1981200"/>
            <a:ext cx="7772400" cy="4114800"/>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25" name="Shape 25"/>
          <p:cNvSpPr>
            <a:spLocks noGrp="1"/>
          </p:cNvSpPr>
          <p:nvPr>
            <p:ph type="sldNum" sz="quarter" idx="2"/>
          </p:nvPr>
        </p:nvSpPr>
        <p:spPr>
          <a:prstGeom prst="rect">
            <a:avLst/>
          </a:prstGeom>
        </p:spPr>
        <p:txBody>
          <a:bodyPr/>
          <a:lstStyle/>
          <a:p>
            <a:fld id="{86CB4B4D-7CA3-9044-876B-883B54F8677D}" type="slidenum">
              <a:t>‹N°›</a:t>
            </a:fld>
            <a:endParaRPr/>
          </a:p>
        </p:txBody>
      </p:sp>
    </p:spTree>
    <p:extLst>
      <p:ext uri="{BB962C8B-B14F-4D97-AF65-F5344CB8AC3E}">
        <p14:creationId xmlns:p14="http://schemas.microsoft.com/office/powerpoint/2010/main" val="1193568035"/>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Заголовок раздела">
    <p:spTree>
      <p:nvGrpSpPr>
        <p:cNvPr id="1" name=""/>
        <p:cNvGrpSpPr/>
        <p:nvPr/>
      </p:nvGrpSpPr>
      <p:grpSpPr>
        <a:xfrm>
          <a:off x="0" y="0"/>
          <a:ext cx="0" cy="0"/>
          <a:chOff x="0" y="0"/>
          <a:chExt cx="0" cy="0"/>
        </a:xfrm>
      </p:grpSpPr>
      <p:sp>
        <p:nvSpPr>
          <p:cNvPr id="32" name="Shape 32"/>
          <p:cNvSpPr>
            <a:spLocks noGrp="1"/>
          </p:cNvSpPr>
          <p:nvPr>
            <p:ph type="title"/>
          </p:nvPr>
        </p:nvSpPr>
        <p:spPr>
          <a:xfrm>
            <a:off x="722312" y="4406900"/>
            <a:ext cx="7772401" cy="1362075"/>
          </a:xfrm>
          <a:prstGeom prst="rect">
            <a:avLst/>
          </a:prstGeom>
        </p:spPr>
        <p:txBody>
          <a:bodyPr anchor="t"/>
          <a:lstStyle>
            <a:lvl1pPr>
              <a:defRPr sz="4000" cap="all"/>
            </a:lvl1pPr>
          </a:lstStyle>
          <a:p>
            <a:r>
              <a:t>Title Text</a:t>
            </a:r>
          </a:p>
        </p:txBody>
      </p:sp>
      <p:sp>
        <p:nvSpPr>
          <p:cNvPr id="33" name="Shape 33"/>
          <p:cNvSpPr>
            <a:spLocks noGrp="1"/>
          </p:cNvSpPr>
          <p:nvPr>
            <p:ph type="body" sz="quarter" idx="1"/>
          </p:nvPr>
        </p:nvSpPr>
        <p:spPr>
          <a:xfrm>
            <a:off x="722312" y="2906713"/>
            <a:ext cx="7772401" cy="1500188"/>
          </a:xfrm>
          <a:prstGeom prst="rect">
            <a:avLst/>
          </a:prstGeom>
        </p:spPr>
        <p:txBody>
          <a:bodyPr anchor="b">
            <a:normAutofit/>
          </a:bodyPr>
          <a:lstStyle>
            <a:lvl1pPr marL="0" indent="0">
              <a:spcBef>
                <a:spcPts val="400"/>
              </a:spcBef>
              <a:buSzTx/>
              <a:buNone/>
              <a:defRPr sz="2000"/>
            </a:lvl1pPr>
            <a:lvl2pPr marL="0" indent="457200">
              <a:spcBef>
                <a:spcPts val="400"/>
              </a:spcBef>
              <a:buSzTx/>
              <a:buNone/>
              <a:defRPr sz="2000"/>
            </a:lvl2pPr>
            <a:lvl3pPr marL="0" indent="914400">
              <a:spcBef>
                <a:spcPts val="400"/>
              </a:spcBef>
              <a:buSzTx/>
              <a:buNone/>
              <a:defRPr sz="2000"/>
            </a:lvl3pPr>
            <a:lvl4pPr marL="0" indent="1371600">
              <a:spcBef>
                <a:spcPts val="400"/>
              </a:spcBef>
              <a:buSzTx/>
              <a:buNone/>
              <a:defRPr sz="2000"/>
            </a:lvl4pPr>
            <a:lvl5pPr marL="0" indent="1828800">
              <a:spcBef>
                <a:spcPts val="400"/>
              </a:spcBef>
              <a:buSzTx/>
              <a:buNone/>
              <a:defRPr sz="2000"/>
            </a:lvl5pPr>
          </a:lstStyle>
          <a:p>
            <a:r>
              <a:t>Body Level One</a:t>
            </a:r>
          </a:p>
          <a:p>
            <a:pPr lvl="1"/>
            <a:r>
              <a:t>Body Level Two</a:t>
            </a:r>
          </a:p>
          <a:p>
            <a:pPr lvl="2"/>
            <a:r>
              <a:t>Body Level Three</a:t>
            </a:r>
          </a:p>
          <a:p>
            <a:pPr lvl="3"/>
            <a:r>
              <a:t>Body Level Four</a:t>
            </a:r>
          </a:p>
          <a:p>
            <a:pPr lvl="4"/>
            <a:r>
              <a:t>Body Level Five</a:t>
            </a:r>
          </a:p>
        </p:txBody>
      </p:sp>
      <p:sp>
        <p:nvSpPr>
          <p:cNvPr id="34" name="Shape 34"/>
          <p:cNvSpPr>
            <a:spLocks noGrp="1"/>
          </p:cNvSpPr>
          <p:nvPr>
            <p:ph type="sldNum" sz="quarter" idx="2"/>
          </p:nvPr>
        </p:nvSpPr>
        <p:spPr>
          <a:prstGeom prst="rect">
            <a:avLst/>
          </a:prstGeom>
        </p:spPr>
        <p:txBody>
          <a:bodyPr/>
          <a:lstStyle/>
          <a:p>
            <a:fld id="{86CB4B4D-7CA3-9044-876B-883B54F8677D}" type="slidenum">
              <a:t>‹N°›</a:t>
            </a:fld>
            <a:endParaRPr/>
          </a:p>
        </p:txBody>
      </p:sp>
    </p:spTree>
    <p:extLst>
      <p:ext uri="{BB962C8B-B14F-4D97-AF65-F5344CB8AC3E}">
        <p14:creationId xmlns:p14="http://schemas.microsoft.com/office/powerpoint/2010/main" val="2404054111"/>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Два объекта">
    <p:spTree>
      <p:nvGrpSpPr>
        <p:cNvPr id="1" name=""/>
        <p:cNvGrpSpPr/>
        <p:nvPr/>
      </p:nvGrpSpPr>
      <p:grpSpPr>
        <a:xfrm>
          <a:off x="0" y="0"/>
          <a:ext cx="0" cy="0"/>
          <a:chOff x="0" y="0"/>
          <a:chExt cx="0" cy="0"/>
        </a:xfrm>
      </p:grpSpPr>
      <p:sp>
        <p:nvSpPr>
          <p:cNvPr id="41" name="Shape 41"/>
          <p:cNvSpPr>
            <a:spLocks noGrp="1"/>
          </p:cNvSpPr>
          <p:nvPr>
            <p:ph type="title"/>
          </p:nvPr>
        </p:nvSpPr>
        <p:spPr>
          <a:prstGeom prst="rect">
            <a:avLst/>
          </a:prstGeom>
        </p:spPr>
        <p:txBody>
          <a:bodyPr/>
          <a:lstStyle/>
          <a:p>
            <a:r>
              <a:t>Title Text</a:t>
            </a:r>
          </a:p>
        </p:txBody>
      </p:sp>
      <p:sp>
        <p:nvSpPr>
          <p:cNvPr id="42" name="Shape 42"/>
          <p:cNvSpPr>
            <a:spLocks noGrp="1"/>
          </p:cNvSpPr>
          <p:nvPr>
            <p:ph type="body" sz="half" idx="1"/>
          </p:nvPr>
        </p:nvSpPr>
        <p:spPr>
          <a:xfrm>
            <a:off x="685800" y="1981200"/>
            <a:ext cx="3810000" cy="4114800"/>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43" name="Shape 43"/>
          <p:cNvSpPr>
            <a:spLocks noGrp="1"/>
          </p:cNvSpPr>
          <p:nvPr>
            <p:ph type="sldNum" sz="quarter" idx="2"/>
          </p:nvPr>
        </p:nvSpPr>
        <p:spPr>
          <a:prstGeom prst="rect">
            <a:avLst/>
          </a:prstGeom>
        </p:spPr>
        <p:txBody>
          <a:bodyPr/>
          <a:lstStyle/>
          <a:p>
            <a:fld id="{86CB4B4D-7CA3-9044-876B-883B54F8677D}" type="slidenum">
              <a:t>‹N°›</a:t>
            </a:fld>
            <a:endParaRPr/>
          </a:p>
        </p:txBody>
      </p:sp>
    </p:spTree>
    <p:extLst>
      <p:ext uri="{BB962C8B-B14F-4D97-AF65-F5344CB8AC3E}">
        <p14:creationId xmlns:p14="http://schemas.microsoft.com/office/powerpoint/2010/main" val="3101826751"/>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Сравнение">
    <p:spTree>
      <p:nvGrpSpPr>
        <p:cNvPr id="1" name=""/>
        <p:cNvGrpSpPr/>
        <p:nvPr/>
      </p:nvGrpSpPr>
      <p:grpSpPr>
        <a:xfrm>
          <a:off x="0" y="0"/>
          <a:ext cx="0" cy="0"/>
          <a:chOff x="0" y="0"/>
          <a:chExt cx="0" cy="0"/>
        </a:xfrm>
      </p:grpSpPr>
      <p:sp>
        <p:nvSpPr>
          <p:cNvPr id="50" name="Shape 50"/>
          <p:cNvSpPr>
            <a:spLocks noGrp="1"/>
          </p:cNvSpPr>
          <p:nvPr>
            <p:ph type="title"/>
          </p:nvPr>
        </p:nvSpPr>
        <p:spPr>
          <a:xfrm>
            <a:off x="457200" y="274638"/>
            <a:ext cx="8229600" cy="1143001"/>
          </a:xfrm>
          <a:prstGeom prst="rect">
            <a:avLst/>
          </a:prstGeom>
        </p:spPr>
        <p:txBody>
          <a:bodyPr/>
          <a:lstStyle/>
          <a:p>
            <a:r>
              <a:t>Title Text</a:t>
            </a:r>
          </a:p>
        </p:txBody>
      </p:sp>
      <p:sp>
        <p:nvSpPr>
          <p:cNvPr id="51" name="Shape 51"/>
          <p:cNvSpPr>
            <a:spLocks noGrp="1"/>
          </p:cNvSpPr>
          <p:nvPr>
            <p:ph type="body" sz="quarter" idx="1"/>
          </p:nvPr>
        </p:nvSpPr>
        <p:spPr>
          <a:xfrm>
            <a:off x="457200" y="1535112"/>
            <a:ext cx="4040188" cy="639763"/>
          </a:xfrm>
          <a:prstGeom prst="rect">
            <a:avLst/>
          </a:prstGeom>
        </p:spPr>
        <p:txBody>
          <a:bodyPr anchor="b">
            <a:normAutofit/>
          </a:bodyPr>
          <a:lstStyle>
            <a:lvl1pPr marL="0" indent="0">
              <a:spcBef>
                <a:spcPts val="500"/>
              </a:spcBef>
              <a:buSzTx/>
              <a:buNone/>
              <a:defRPr sz="2400" b="1"/>
            </a:lvl1pPr>
            <a:lvl2pPr marL="0" indent="457200">
              <a:spcBef>
                <a:spcPts val="500"/>
              </a:spcBef>
              <a:buSzTx/>
              <a:buNone/>
              <a:defRPr sz="2400" b="1"/>
            </a:lvl2pPr>
            <a:lvl3pPr marL="0" indent="914400">
              <a:spcBef>
                <a:spcPts val="500"/>
              </a:spcBef>
              <a:buSzTx/>
              <a:buNone/>
              <a:defRPr sz="2400" b="1"/>
            </a:lvl3pPr>
            <a:lvl4pPr marL="0" indent="1371600">
              <a:spcBef>
                <a:spcPts val="500"/>
              </a:spcBef>
              <a:buSzTx/>
              <a:buNone/>
              <a:defRPr sz="2400" b="1"/>
            </a:lvl4pPr>
            <a:lvl5pPr marL="0" indent="1828800">
              <a:spcBef>
                <a:spcPts val="500"/>
              </a:spcBef>
              <a:buSz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52" name="Shape 52"/>
          <p:cNvSpPr>
            <a:spLocks noGrp="1"/>
          </p:cNvSpPr>
          <p:nvPr>
            <p:ph type="body" sz="quarter" idx="13"/>
          </p:nvPr>
        </p:nvSpPr>
        <p:spPr>
          <a:xfrm>
            <a:off x="4645025" y="1535112"/>
            <a:ext cx="4041775" cy="639763"/>
          </a:xfrm>
          <a:prstGeom prst="rect">
            <a:avLst/>
          </a:prstGeom>
        </p:spPr>
        <p:txBody>
          <a:bodyPr anchor="b">
            <a:normAutofit/>
          </a:bodyPr>
          <a:lstStyle/>
          <a:p>
            <a:pPr marL="0" indent="0">
              <a:spcBef>
                <a:spcPts val="500"/>
              </a:spcBef>
              <a:buSzTx/>
              <a:buNone/>
              <a:defRPr sz="2400" b="1"/>
            </a:pPr>
            <a:endParaRPr/>
          </a:p>
        </p:txBody>
      </p:sp>
      <p:sp>
        <p:nvSpPr>
          <p:cNvPr id="53" name="Shape 53"/>
          <p:cNvSpPr>
            <a:spLocks noGrp="1"/>
          </p:cNvSpPr>
          <p:nvPr>
            <p:ph type="sldNum" sz="quarter" idx="2"/>
          </p:nvPr>
        </p:nvSpPr>
        <p:spPr>
          <a:prstGeom prst="rect">
            <a:avLst/>
          </a:prstGeom>
        </p:spPr>
        <p:txBody>
          <a:bodyPr/>
          <a:lstStyle/>
          <a:p>
            <a:fld id="{86CB4B4D-7CA3-9044-876B-883B54F8677D}" type="slidenum">
              <a:t>‹N°›</a:t>
            </a:fld>
            <a:endParaRPr/>
          </a:p>
        </p:txBody>
      </p:sp>
    </p:spTree>
    <p:extLst>
      <p:ext uri="{BB962C8B-B14F-4D97-AF65-F5344CB8AC3E}">
        <p14:creationId xmlns:p14="http://schemas.microsoft.com/office/powerpoint/2010/main" val="484420535"/>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Только заголовок">
    <p:spTree>
      <p:nvGrpSpPr>
        <p:cNvPr id="1" name=""/>
        <p:cNvGrpSpPr/>
        <p:nvPr/>
      </p:nvGrpSpPr>
      <p:grpSpPr>
        <a:xfrm>
          <a:off x="0" y="0"/>
          <a:ext cx="0" cy="0"/>
          <a:chOff x="0" y="0"/>
          <a:chExt cx="0" cy="0"/>
        </a:xfrm>
      </p:grpSpPr>
      <p:sp>
        <p:nvSpPr>
          <p:cNvPr id="60" name="Shape 60"/>
          <p:cNvSpPr>
            <a:spLocks noGrp="1"/>
          </p:cNvSpPr>
          <p:nvPr>
            <p:ph type="title"/>
          </p:nvPr>
        </p:nvSpPr>
        <p:spPr>
          <a:prstGeom prst="rect">
            <a:avLst/>
          </a:prstGeom>
        </p:spPr>
        <p:txBody>
          <a:bodyPr/>
          <a:lstStyle/>
          <a:p>
            <a:r>
              <a:t>Title Text</a:t>
            </a:r>
          </a:p>
        </p:txBody>
      </p:sp>
      <p:sp>
        <p:nvSpPr>
          <p:cNvPr id="61" name="Shape 61"/>
          <p:cNvSpPr>
            <a:spLocks noGrp="1"/>
          </p:cNvSpPr>
          <p:nvPr>
            <p:ph type="sldNum" sz="quarter" idx="2"/>
          </p:nvPr>
        </p:nvSpPr>
        <p:spPr>
          <a:prstGeom prst="rect">
            <a:avLst/>
          </a:prstGeom>
        </p:spPr>
        <p:txBody>
          <a:bodyPr/>
          <a:lstStyle/>
          <a:p>
            <a:fld id="{86CB4B4D-7CA3-9044-876B-883B54F8677D}" type="slidenum">
              <a:t>‹N°›</a:t>
            </a:fld>
            <a:endParaRPr/>
          </a:p>
        </p:txBody>
      </p:sp>
    </p:spTree>
    <p:extLst>
      <p:ext uri="{BB962C8B-B14F-4D97-AF65-F5344CB8AC3E}">
        <p14:creationId xmlns:p14="http://schemas.microsoft.com/office/powerpoint/2010/main" val="3325630778"/>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Пустой слайд">
    <p:spTree>
      <p:nvGrpSpPr>
        <p:cNvPr id="1" name=""/>
        <p:cNvGrpSpPr/>
        <p:nvPr/>
      </p:nvGrpSpPr>
      <p:grpSpPr>
        <a:xfrm>
          <a:off x="0" y="0"/>
          <a:ext cx="0" cy="0"/>
          <a:chOff x="0" y="0"/>
          <a:chExt cx="0" cy="0"/>
        </a:xfrm>
      </p:grpSpPr>
      <p:sp>
        <p:nvSpPr>
          <p:cNvPr id="68" name="Shape 68"/>
          <p:cNvSpPr>
            <a:spLocks noGrp="1"/>
          </p:cNvSpPr>
          <p:nvPr>
            <p:ph type="sldNum" sz="quarter" idx="2"/>
          </p:nvPr>
        </p:nvSpPr>
        <p:spPr>
          <a:prstGeom prst="rect">
            <a:avLst/>
          </a:prstGeom>
        </p:spPr>
        <p:txBody>
          <a:bodyPr/>
          <a:lstStyle/>
          <a:p>
            <a:fld id="{86CB4B4D-7CA3-9044-876B-883B54F8677D}" type="slidenum">
              <a:t>‹N°›</a:t>
            </a:fld>
            <a:endParaRPr/>
          </a:p>
        </p:txBody>
      </p:sp>
    </p:spTree>
    <p:extLst>
      <p:ext uri="{BB962C8B-B14F-4D97-AF65-F5344CB8AC3E}">
        <p14:creationId xmlns:p14="http://schemas.microsoft.com/office/powerpoint/2010/main" val="655726269"/>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5CC32E-590B-477A-8DF6-4710717387D8}" type="datetimeFigureOut">
              <a:rPr lang="fr-FR" smtClean="0"/>
              <a:t>24/02/2025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8B9F292-8B70-4189-8DE8-F7CB822EC765}" type="slidenum">
              <a:rPr lang="fr-FR" smtClean="0"/>
              <a:t>‹N°›</a:t>
            </a:fld>
            <a:endParaRPr lang="fr-FR"/>
          </a:p>
        </p:txBody>
      </p:sp>
    </p:spTree>
    <p:extLst>
      <p:ext uri="{BB962C8B-B14F-4D97-AF65-F5344CB8AC3E}">
        <p14:creationId xmlns:p14="http://schemas.microsoft.com/office/powerpoint/2010/main" val="40687735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Объект с подписью">
    <p:spTree>
      <p:nvGrpSpPr>
        <p:cNvPr id="1" name=""/>
        <p:cNvGrpSpPr/>
        <p:nvPr/>
      </p:nvGrpSpPr>
      <p:grpSpPr>
        <a:xfrm>
          <a:off x="0" y="0"/>
          <a:ext cx="0" cy="0"/>
          <a:chOff x="0" y="0"/>
          <a:chExt cx="0" cy="0"/>
        </a:xfrm>
      </p:grpSpPr>
      <p:sp>
        <p:nvSpPr>
          <p:cNvPr id="75" name="Shape 75"/>
          <p:cNvSpPr>
            <a:spLocks noGrp="1"/>
          </p:cNvSpPr>
          <p:nvPr>
            <p:ph type="title"/>
          </p:nvPr>
        </p:nvSpPr>
        <p:spPr>
          <a:xfrm>
            <a:off x="457200" y="273050"/>
            <a:ext cx="3008314" cy="1162050"/>
          </a:xfrm>
          <a:prstGeom prst="rect">
            <a:avLst/>
          </a:prstGeom>
        </p:spPr>
        <p:txBody>
          <a:bodyPr anchor="b"/>
          <a:lstStyle>
            <a:lvl1pPr>
              <a:defRPr sz="2000"/>
            </a:lvl1pPr>
          </a:lstStyle>
          <a:p>
            <a:r>
              <a:t>Title Text</a:t>
            </a:r>
          </a:p>
        </p:txBody>
      </p:sp>
      <p:sp>
        <p:nvSpPr>
          <p:cNvPr id="76" name="Shape 76"/>
          <p:cNvSpPr>
            <a:spLocks noGrp="1"/>
          </p:cNvSpPr>
          <p:nvPr>
            <p:ph type="body" idx="1"/>
          </p:nvPr>
        </p:nvSpPr>
        <p:spPr>
          <a:xfrm>
            <a:off x="3575050" y="273050"/>
            <a:ext cx="5111750" cy="5853113"/>
          </a:xfrm>
          <a:prstGeom prst="rect">
            <a:avLst/>
          </a:prstGeom>
        </p:spPr>
        <p:txBody>
          <a:bodyPr>
            <a:normAutofit/>
          </a:bodyPr>
          <a:lstStyle>
            <a:lvl1pPr>
              <a:spcBef>
                <a:spcPts val="700"/>
              </a:spcBef>
              <a:defRPr sz="3200"/>
            </a:lvl1pPr>
            <a:lvl2pPr marL="783771" indent="-326571">
              <a:spcBef>
                <a:spcPts val="700"/>
              </a:spcBef>
              <a:defRPr sz="3200"/>
            </a:lvl2pPr>
            <a:lvl3pPr marL="1219200" indent="-304800">
              <a:spcBef>
                <a:spcPts val="700"/>
              </a:spcBef>
              <a:defRPr sz="3200"/>
            </a:lvl3pPr>
            <a:lvl4pPr marL="1737360" indent="-365760">
              <a:spcBef>
                <a:spcPts val="700"/>
              </a:spcBef>
              <a:defRPr sz="3200"/>
            </a:lvl4pPr>
            <a:lvl5pPr marL="2194560" indent="-365760">
              <a:spcBef>
                <a:spcPts val="700"/>
              </a:spcBef>
              <a:defRPr sz="3200"/>
            </a:lvl5pPr>
          </a:lstStyle>
          <a:p>
            <a:r>
              <a:t>Body Level One</a:t>
            </a:r>
          </a:p>
          <a:p>
            <a:pPr lvl="1"/>
            <a:r>
              <a:t>Body Level Two</a:t>
            </a:r>
          </a:p>
          <a:p>
            <a:pPr lvl="2"/>
            <a:r>
              <a:t>Body Level Three</a:t>
            </a:r>
          </a:p>
          <a:p>
            <a:pPr lvl="3"/>
            <a:r>
              <a:t>Body Level Four</a:t>
            </a:r>
          </a:p>
          <a:p>
            <a:pPr lvl="4"/>
            <a:r>
              <a:t>Body Level Five</a:t>
            </a:r>
          </a:p>
        </p:txBody>
      </p:sp>
      <p:sp>
        <p:nvSpPr>
          <p:cNvPr id="77" name="Shape 77"/>
          <p:cNvSpPr>
            <a:spLocks noGrp="1"/>
          </p:cNvSpPr>
          <p:nvPr>
            <p:ph type="body" sz="half" idx="13"/>
          </p:nvPr>
        </p:nvSpPr>
        <p:spPr>
          <a:xfrm>
            <a:off x="457199" y="1435100"/>
            <a:ext cx="3008315" cy="4691063"/>
          </a:xfrm>
          <a:prstGeom prst="rect">
            <a:avLst/>
          </a:prstGeom>
        </p:spPr>
        <p:txBody>
          <a:bodyPr>
            <a:normAutofit/>
          </a:bodyPr>
          <a:lstStyle/>
          <a:p>
            <a:pPr marL="0" indent="0">
              <a:spcBef>
                <a:spcPts val="300"/>
              </a:spcBef>
              <a:buSzTx/>
              <a:buNone/>
              <a:defRPr sz="1400"/>
            </a:pPr>
            <a:endParaRPr/>
          </a:p>
        </p:txBody>
      </p:sp>
      <p:sp>
        <p:nvSpPr>
          <p:cNvPr id="78" name="Shape 78"/>
          <p:cNvSpPr>
            <a:spLocks noGrp="1"/>
          </p:cNvSpPr>
          <p:nvPr>
            <p:ph type="sldNum" sz="quarter" idx="2"/>
          </p:nvPr>
        </p:nvSpPr>
        <p:spPr>
          <a:prstGeom prst="rect">
            <a:avLst/>
          </a:prstGeom>
        </p:spPr>
        <p:txBody>
          <a:bodyPr/>
          <a:lstStyle/>
          <a:p>
            <a:fld id="{86CB4B4D-7CA3-9044-876B-883B54F8677D}" type="slidenum">
              <a:t>‹N°›</a:t>
            </a:fld>
            <a:endParaRPr/>
          </a:p>
        </p:txBody>
      </p:sp>
    </p:spTree>
    <p:extLst>
      <p:ext uri="{BB962C8B-B14F-4D97-AF65-F5344CB8AC3E}">
        <p14:creationId xmlns:p14="http://schemas.microsoft.com/office/powerpoint/2010/main" val="3595289779"/>
      </p:ext>
    </p:extLst>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tx">
  <p:cSld name="Рисунок с подписью">
    <p:spTree>
      <p:nvGrpSpPr>
        <p:cNvPr id="1" name=""/>
        <p:cNvGrpSpPr/>
        <p:nvPr/>
      </p:nvGrpSpPr>
      <p:grpSpPr>
        <a:xfrm>
          <a:off x="0" y="0"/>
          <a:ext cx="0" cy="0"/>
          <a:chOff x="0" y="0"/>
          <a:chExt cx="0" cy="0"/>
        </a:xfrm>
      </p:grpSpPr>
      <p:sp>
        <p:nvSpPr>
          <p:cNvPr id="85" name="Shape 85"/>
          <p:cNvSpPr>
            <a:spLocks noGrp="1"/>
          </p:cNvSpPr>
          <p:nvPr>
            <p:ph type="title"/>
          </p:nvPr>
        </p:nvSpPr>
        <p:spPr>
          <a:xfrm>
            <a:off x="1792288" y="4800600"/>
            <a:ext cx="5486401" cy="566738"/>
          </a:xfrm>
          <a:prstGeom prst="rect">
            <a:avLst/>
          </a:prstGeom>
        </p:spPr>
        <p:txBody>
          <a:bodyPr anchor="b"/>
          <a:lstStyle>
            <a:lvl1pPr>
              <a:defRPr sz="2000"/>
            </a:lvl1pPr>
          </a:lstStyle>
          <a:p>
            <a:r>
              <a:t>Title Text</a:t>
            </a:r>
          </a:p>
        </p:txBody>
      </p:sp>
      <p:sp>
        <p:nvSpPr>
          <p:cNvPr id="86" name="Shape 86"/>
          <p:cNvSpPr>
            <a:spLocks noGrp="1"/>
          </p:cNvSpPr>
          <p:nvPr>
            <p:ph type="pic" sz="half" idx="13"/>
          </p:nvPr>
        </p:nvSpPr>
        <p:spPr>
          <a:xfrm>
            <a:off x="1792288" y="612775"/>
            <a:ext cx="5486401" cy="4114800"/>
          </a:xfrm>
          <a:prstGeom prst="rect">
            <a:avLst/>
          </a:prstGeom>
        </p:spPr>
        <p:txBody>
          <a:bodyPr lIns="91439" rIns="91439"/>
          <a:lstStyle/>
          <a:p>
            <a:endParaRPr/>
          </a:p>
        </p:txBody>
      </p:sp>
      <p:sp>
        <p:nvSpPr>
          <p:cNvPr id="87" name="Shape 87"/>
          <p:cNvSpPr>
            <a:spLocks noGrp="1"/>
          </p:cNvSpPr>
          <p:nvPr>
            <p:ph type="body" sz="quarter" idx="1"/>
          </p:nvPr>
        </p:nvSpPr>
        <p:spPr>
          <a:xfrm>
            <a:off x="1792288" y="5367337"/>
            <a:ext cx="5486401" cy="804863"/>
          </a:xfrm>
          <a:prstGeom prst="rect">
            <a:avLst/>
          </a:prstGeom>
        </p:spPr>
        <p:txBody>
          <a:bodyPr>
            <a:normAutofit/>
          </a:bodyPr>
          <a:lstStyle>
            <a:lvl1pPr marL="0" indent="0">
              <a:spcBef>
                <a:spcPts val="300"/>
              </a:spcBef>
              <a:buSzTx/>
              <a:buNone/>
              <a:defRPr sz="1400"/>
            </a:lvl1pPr>
            <a:lvl2pPr marL="0" indent="457200">
              <a:spcBef>
                <a:spcPts val="300"/>
              </a:spcBef>
              <a:buSzTx/>
              <a:buNone/>
              <a:defRPr sz="1400"/>
            </a:lvl2pPr>
            <a:lvl3pPr marL="0" indent="914400">
              <a:spcBef>
                <a:spcPts val="300"/>
              </a:spcBef>
              <a:buSzTx/>
              <a:buNone/>
              <a:defRPr sz="1400"/>
            </a:lvl3pPr>
            <a:lvl4pPr marL="0" indent="1371600">
              <a:spcBef>
                <a:spcPts val="300"/>
              </a:spcBef>
              <a:buSzTx/>
              <a:buNone/>
              <a:defRPr sz="1400"/>
            </a:lvl4pPr>
            <a:lvl5pPr marL="0" indent="1828800">
              <a:spcBef>
                <a:spcPts val="300"/>
              </a:spcBef>
              <a:buSzTx/>
              <a:buNone/>
              <a:defRPr sz="1400"/>
            </a:lvl5pPr>
          </a:lstStyle>
          <a:p>
            <a:r>
              <a:t>Body Level One</a:t>
            </a:r>
          </a:p>
          <a:p>
            <a:pPr lvl="1"/>
            <a:r>
              <a:t>Body Level Two</a:t>
            </a:r>
          </a:p>
          <a:p>
            <a:pPr lvl="2"/>
            <a:r>
              <a:t>Body Level Three</a:t>
            </a:r>
          </a:p>
          <a:p>
            <a:pPr lvl="3"/>
            <a:r>
              <a:t>Body Level Four</a:t>
            </a:r>
          </a:p>
          <a:p>
            <a:pPr lvl="4"/>
            <a:r>
              <a:t>Body Level Five</a:t>
            </a:r>
          </a:p>
        </p:txBody>
      </p:sp>
      <p:sp>
        <p:nvSpPr>
          <p:cNvPr id="88" name="Shape 88"/>
          <p:cNvSpPr>
            <a:spLocks noGrp="1"/>
          </p:cNvSpPr>
          <p:nvPr>
            <p:ph type="sldNum" sz="quarter" idx="2"/>
          </p:nvPr>
        </p:nvSpPr>
        <p:spPr>
          <a:prstGeom prst="rect">
            <a:avLst/>
          </a:prstGeom>
        </p:spPr>
        <p:txBody>
          <a:bodyPr/>
          <a:lstStyle/>
          <a:p>
            <a:fld id="{86CB4B4D-7CA3-9044-876B-883B54F8677D}" type="slidenum">
              <a:t>‹N°›</a:t>
            </a:fld>
            <a:endParaRPr/>
          </a:p>
        </p:txBody>
      </p:sp>
    </p:spTree>
    <p:extLst>
      <p:ext uri="{BB962C8B-B14F-4D97-AF65-F5344CB8AC3E}">
        <p14:creationId xmlns:p14="http://schemas.microsoft.com/office/powerpoint/2010/main" val="1034736175"/>
      </p:ext>
    </p:extLst>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tx">
  <p:cSld name="Заголовок и вертикальный текст">
    <p:spTree>
      <p:nvGrpSpPr>
        <p:cNvPr id="1" name=""/>
        <p:cNvGrpSpPr/>
        <p:nvPr/>
      </p:nvGrpSpPr>
      <p:grpSpPr>
        <a:xfrm>
          <a:off x="0" y="0"/>
          <a:ext cx="0" cy="0"/>
          <a:chOff x="0" y="0"/>
          <a:chExt cx="0" cy="0"/>
        </a:xfrm>
      </p:grpSpPr>
      <p:sp>
        <p:nvSpPr>
          <p:cNvPr id="95" name="Shape 95"/>
          <p:cNvSpPr>
            <a:spLocks noGrp="1"/>
          </p:cNvSpPr>
          <p:nvPr>
            <p:ph type="title"/>
          </p:nvPr>
        </p:nvSpPr>
        <p:spPr>
          <a:prstGeom prst="rect">
            <a:avLst/>
          </a:prstGeom>
        </p:spPr>
        <p:txBody>
          <a:bodyPr/>
          <a:lstStyle/>
          <a:p>
            <a:r>
              <a:t>Title Text</a:t>
            </a:r>
          </a:p>
        </p:txBody>
      </p:sp>
      <p:sp>
        <p:nvSpPr>
          <p:cNvPr id="96" name="Shape 96"/>
          <p:cNvSpPr>
            <a:spLocks noGrp="1"/>
          </p:cNvSpPr>
          <p:nvPr>
            <p:ph type="body" idx="1"/>
          </p:nvPr>
        </p:nvSpPr>
        <p:spPr>
          <a:xfrm>
            <a:off x="685800" y="1981200"/>
            <a:ext cx="7772400" cy="4114800"/>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97" name="Shape 97"/>
          <p:cNvSpPr>
            <a:spLocks noGrp="1"/>
          </p:cNvSpPr>
          <p:nvPr>
            <p:ph type="sldNum" sz="quarter" idx="2"/>
          </p:nvPr>
        </p:nvSpPr>
        <p:spPr>
          <a:prstGeom prst="rect">
            <a:avLst/>
          </a:prstGeom>
        </p:spPr>
        <p:txBody>
          <a:bodyPr/>
          <a:lstStyle/>
          <a:p>
            <a:fld id="{86CB4B4D-7CA3-9044-876B-883B54F8677D}" type="slidenum">
              <a:t>‹N°›</a:t>
            </a:fld>
            <a:endParaRPr/>
          </a:p>
        </p:txBody>
      </p:sp>
    </p:spTree>
    <p:extLst>
      <p:ext uri="{BB962C8B-B14F-4D97-AF65-F5344CB8AC3E}">
        <p14:creationId xmlns:p14="http://schemas.microsoft.com/office/powerpoint/2010/main" val="153190737"/>
      </p:ext>
    </p:extLst>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Вертикальный заголовок и текст">
    <p:spTree>
      <p:nvGrpSpPr>
        <p:cNvPr id="1" name=""/>
        <p:cNvGrpSpPr/>
        <p:nvPr/>
      </p:nvGrpSpPr>
      <p:grpSpPr>
        <a:xfrm>
          <a:off x="0" y="0"/>
          <a:ext cx="0" cy="0"/>
          <a:chOff x="0" y="0"/>
          <a:chExt cx="0" cy="0"/>
        </a:xfrm>
      </p:grpSpPr>
      <p:sp>
        <p:nvSpPr>
          <p:cNvPr id="104" name="Shape 104"/>
          <p:cNvSpPr>
            <a:spLocks noGrp="1"/>
          </p:cNvSpPr>
          <p:nvPr>
            <p:ph type="title"/>
          </p:nvPr>
        </p:nvSpPr>
        <p:spPr>
          <a:xfrm>
            <a:off x="6515100" y="609600"/>
            <a:ext cx="1943100" cy="5486400"/>
          </a:xfrm>
          <a:prstGeom prst="rect">
            <a:avLst/>
          </a:prstGeom>
        </p:spPr>
        <p:txBody>
          <a:bodyPr/>
          <a:lstStyle/>
          <a:p>
            <a:r>
              <a:t>Title Text</a:t>
            </a:r>
          </a:p>
        </p:txBody>
      </p:sp>
      <p:sp>
        <p:nvSpPr>
          <p:cNvPr id="105" name="Shape 105"/>
          <p:cNvSpPr>
            <a:spLocks noGrp="1"/>
          </p:cNvSpPr>
          <p:nvPr>
            <p:ph type="body" idx="1"/>
          </p:nvPr>
        </p:nvSpPr>
        <p:spPr>
          <a:xfrm>
            <a:off x="685800" y="609600"/>
            <a:ext cx="5676900" cy="5486400"/>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106" name="Shape 106"/>
          <p:cNvSpPr>
            <a:spLocks noGrp="1"/>
          </p:cNvSpPr>
          <p:nvPr>
            <p:ph type="sldNum" sz="quarter" idx="2"/>
          </p:nvPr>
        </p:nvSpPr>
        <p:spPr>
          <a:prstGeom prst="rect">
            <a:avLst/>
          </a:prstGeom>
        </p:spPr>
        <p:txBody>
          <a:bodyPr/>
          <a:lstStyle/>
          <a:p>
            <a:fld id="{86CB4B4D-7CA3-9044-876B-883B54F8677D}" type="slidenum">
              <a:t>‹N°›</a:t>
            </a:fld>
            <a:endParaRPr/>
          </a:p>
        </p:txBody>
      </p:sp>
    </p:spTree>
    <p:extLst>
      <p:ext uri="{BB962C8B-B14F-4D97-AF65-F5344CB8AC3E}">
        <p14:creationId xmlns:p14="http://schemas.microsoft.com/office/powerpoint/2010/main" val="4256708610"/>
      </p:ext>
    </p:extLst>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x">
  <p:cSld name="1_Титульный слайд">
    <p:bg>
      <p:bgPr>
        <a:solidFill>
          <a:srgbClr val="0FA6D7"/>
        </a:solidFill>
        <a:effectLst/>
      </p:bgPr>
    </p:bg>
    <p:spTree>
      <p:nvGrpSpPr>
        <p:cNvPr id="1" name=""/>
        <p:cNvGrpSpPr/>
        <p:nvPr/>
      </p:nvGrpSpPr>
      <p:grpSpPr>
        <a:xfrm>
          <a:off x="0" y="0"/>
          <a:ext cx="0" cy="0"/>
          <a:chOff x="0" y="0"/>
          <a:chExt cx="0" cy="0"/>
        </a:xfrm>
      </p:grpSpPr>
      <p:sp>
        <p:nvSpPr>
          <p:cNvPr id="113" name="Shape 113"/>
          <p:cNvSpPr>
            <a:spLocks noGrp="1"/>
          </p:cNvSpPr>
          <p:nvPr>
            <p:ph type="title"/>
          </p:nvPr>
        </p:nvSpPr>
        <p:spPr>
          <a:xfrm>
            <a:off x="685800" y="2130425"/>
            <a:ext cx="7772400" cy="1470025"/>
          </a:xfrm>
          <a:prstGeom prst="rect">
            <a:avLst/>
          </a:prstGeom>
        </p:spPr>
        <p:txBody>
          <a:bodyPr/>
          <a:lstStyle>
            <a:lvl1pPr algn="ctr">
              <a:defRPr sz="4400">
                <a:solidFill>
                  <a:srgbClr val="000000"/>
                </a:solidFill>
                <a:latin typeface="Arial"/>
                <a:ea typeface="Arial"/>
                <a:cs typeface="Arial"/>
                <a:sym typeface="Arial"/>
              </a:defRPr>
            </a:lvl1pPr>
          </a:lstStyle>
          <a:p>
            <a:r>
              <a:t>Title Text</a:t>
            </a:r>
          </a:p>
        </p:txBody>
      </p:sp>
      <p:sp>
        <p:nvSpPr>
          <p:cNvPr id="114" name="Shape 114"/>
          <p:cNvSpPr>
            <a:spLocks noGrp="1"/>
          </p:cNvSpPr>
          <p:nvPr>
            <p:ph type="body" sz="quarter" idx="1"/>
          </p:nvPr>
        </p:nvSpPr>
        <p:spPr>
          <a:xfrm>
            <a:off x="1371600" y="3886200"/>
            <a:ext cx="6400800" cy="1752600"/>
          </a:xfrm>
          <a:prstGeom prst="rect">
            <a:avLst/>
          </a:prstGeom>
        </p:spPr>
        <p:txBody>
          <a:bodyPr>
            <a:normAutofit/>
          </a:bodyPr>
          <a:lstStyle>
            <a:lvl1pPr marL="0" indent="0" algn="ctr">
              <a:spcBef>
                <a:spcPts val="700"/>
              </a:spcBef>
              <a:buSzTx/>
              <a:buNone/>
              <a:defRPr sz="3200">
                <a:solidFill>
                  <a:srgbClr val="000000"/>
                </a:solidFill>
                <a:latin typeface="Arial"/>
                <a:ea typeface="Arial"/>
                <a:cs typeface="Arial"/>
                <a:sym typeface="Arial"/>
              </a:defRPr>
            </a:lvl1pPr>
            <a:lvl2pPr marL="0" indent="457200" algn="ctr">
              <a:spcBef>
                <a:spcPts val="700"/>
              </a:spcBef>
              <a:buSzTx/>
              <a:buNone/>
              <a:defRPr sz="3200">
                <a:solidFill>
                  <a:srgbClr val="000000"/>
                </a:solidFill>
                <a:latin typeface="Arial"/>
                <a:ea typeface="Arial"/>
                <a:cs typeface="Arial"/>
                <a:sym typeface="Arial"/>
              </a:defRPr>
            </a:lvl2pPr>
            <a:lvl3pPr marL="0" indent="914400" algn="ctr">
              <a:spcBef>
                <a:spcPts val="700"/>
              </a:spcBef>
              <a:buSzTx/>
              <a:buNone/>
              <a:defRPr sz="3200">
                <a:solidFill>
                  <a:srgbClr val="000000"/>
                </a:solidFill>
                <a:latin typeface="Arial"/>
                <a:ea typeface="Arial"/>
                <a:cs typeface="Arial"/>
                <a:sym typeface="Arial"/>
              </a:defRPr>
            </a:lvl3pPr>
            <a:lvl4pPr marL="0" indent="1371600" algn="ctr">
              <a:spcBef>
                <a:spcPts val="700"/>
              </a:spcBef>
              <a:buSzTx/>
              <a:buNone/>
              <a:defRPr sz="3200">
                <a:solidFill>
                  <a:srgbClr val="000000"/>
                </a:solidFill>
                <a:latin typeface="Arial"/>
                <a:ea typeface="Arial"/>
                <a:cs typeface="Arial"/>
                <a:sym typeface="Arial"/>
              </a:defRPr>
            </a:lvl4pPr>
            <a:lvl5pPr marL="0" indent="1828800" algn="ctr">
              <a:spcBef>
                <a:spcPts val="700"/>
              </a:spcBef>
              <a:buSzTx/>
              <a:buNone/>
              <a:defRPr sz="3200">
                <a:solidFill>
                  <a:srgbClr val="000000"/>
                </a:solidFill>
                <a:latin typeface="Arial"/>
                <a:ea typeface="Arial"/>
                <a:cs typeface="Arial"/>
                <a:sym typeface="Arial"/>
              </a:defRPr>
            </a:lvl5pPr>
          </a:lstStyle>
          <a:p>
            <a:r>
              <a:t>Body Level One</a:t>
            </a:r>
          </a:p>
          <a:p>
            <a:pPr lvl="1"/>
            <a:r>
              <a:t>Body Level Two</a:t>
            </a:r>
          </a:p>
          <a:p>
            <a:pPr lvl="2"/>
            <a:r>
              <a:t>Body Level Three</a:t>
            </a:r>
          </a:p>
          <a:p>
            <a:pPr lvl="3"/>
            <a:r>
              <a:t>Body Level Four</a:t>
            </a:r>
          </a:p>
          <a:p>
            <a:pPr lvl="4"/>
            <a:r>
              <a:t>Body Level Five</a:t>
            </a:r>
          </a:p>
        </p:txBody>
      </p:sp>
      <p:sp>
        <p:nvSpPr>
          <p:cNvPr id="115" name="Shape 115"/>
          <p:cNvSpPr>
            <a:spLocks noGrp="1"/>
          </p:cNvSpPr>
          <p:nvPr>
            <p:ph type="sldNum" sz="quarter" idx="2"/>
          </p:nvPr>
        </p:nvSpPr>
        <p:spPr>
          <a:xfrm>
            <a:off x="8404859" y="6245225"/>
            <a:ext cx="281941" cy="287087"/>
          </a:xfrm>
          <a:prstGeom prst="rect">
            <a:avLst/>
          </a:prstGeom>
        </p:spPr>
        <p:txBody>
          <a:bodyPr anchor="t"/>
          <a:lstStyle>
            <a:lvl1pPr>
              <a:defRPr sz="1400">
                <a:solidFill>
                  <a:srgbClr val="000000"/>
                </a:solidFill>
                <a:latin typeface="+mn-lt"/>
                <a:ea typeface="+mn-ea"/>
                <a:cs typeface="+mn-cs"/>
                <a:sym typeface="Times New Roman"/>
              </a:defRPr>
            </a:lvl1pPr>
          </a:lstStyle>
          <a:p>
            <a:fld id="{86CB4B4D-7CA3-9044-876B-883B54F8677D}" type="slidenum">
              <a:t>‹N°›</a:t>
            </a:fld>
            <a:endParaRPr/>
          </a:p>
        </p:txBody>
      </p:sp>
    </p:spTree>
    <p:extLst>
      <p:ext uri="{BB962C8B-B14F-4D97-AF65-F5344CB8AC3E}">
        <p14:creationId xmlns:p14="http://schemas.microsoft.com/office/powerpoint/2010/main" val="2207562798"/>
      </p:ext>
    </p:extLst>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x">
  <p:cSld name="1_Заголовок и объект">
    <p:bg>
      <p:bgPr>
        <a:solidFill>
          <a:srgbClr val="0FA6D7"/>
        </a:solidFill>
        <a:effectLst/>
      </p:bgPr>
    </p:bg>
    <p:spTree>
      <p:nvGrpSpPr>
        <p:cNvPr id="1" name=""/>
        <p:cNvGrpSpPr/>
        <p:nvPr/>
      </p:nvGrpSpPr>
      <p:grpSpPr>
        <a:xfrm>
          <a:off x="0" y="0"/>
          <a:ext cx="0" cy="0"/>
          <a:chOff x="0" y="0"/>
          <a:chExt cx="0" cy="0"/>
        </a:xfrm>
      </p:grpSpPr>
      <p:sp>
        <p:nvSpPr>
          <p:cNvPr id="122" name="Shape 122"/>
          <p:cNvSpPr>
            <a:spLocks noGrp="1"/>
          </p:cNvSpPr>
          <p:nvPr>
            <p:ph type="title"/>
          </p:nvPr>
        </p:nvSpPr>
        <p:spPr>
          <a:xfrm>
            <a:off x="457200" y="274638"/>
            <a:ext cx="8229600" cy="1143001"/>
          </a:xfrm>
          <a:prstGeom prst="rect">
            <a:avLst/>
          </a:prstGeom>
        </p:spPr>
        <p:txBody>
          <a:bodyPr/>
          <a:lstStyle>
            <a:lvl1pPr algn="ctr">
              <a:defRPr sz="4400">
                <a:solidFill>
                  <a:srgbClr val="000000"/>
                </a:solidFill>
                <a:latin typeface="Arial"/>
                <a:ea typeface="Arial"/>
                <a:cs typeface="Arial"/>
                <a:sym typeface="Arial"/>
              </a:defRPr>
            </a:lvl1pPr>
          </a:lstStyle>
          <a:p>
            <a:r>
              <a:t>Title Text</a:t>
            </a:r>
          </a:p>
        </p:txBody>
      </p:sp>
      <p:sp>
        <p:nvSpPr>
          <p:cNvPr id="123" name="Shape 123"/>
          <p:cNvSpPr>
            <a:spLocks noGrp="1"/>
          </p:cNvSpPr>
          <p:nvPr>
            <p:ph type="body" idx="1"/>
          </p:nvPr>
        </p:nvSpPr>
        <p:spPr>
          <a:xfrm>
            <a:off x="457200" y="1600200"/>
            <a:ext cx="8229600" cy="4525963"/>
          </a:xfrm>
          <a:prstGeom prst="rect">
            <a:avLst/>
          </a:prstGeom>
        </p:spPr>
        <p:txBody>
          <a:bodyPr>
            <a:normAutofit/>
          </a:bodyPr>
          <a:lstStyle>
            <a:lvl1pPr>
              <a:spcBef>
                <a:spcPts val="700"/>
              </a:spcBef>
              <a:defRPr sz="3200">
                <a:solidFill>
                  <a:srgbClr val="000000"/>
                </a:solidFill>
                <a:latin typeface="Arial"/>
                <a:ea typeface="Arial"/>
                <a:cs typeface="Arial"/>
                <a:sym typeface="Arial"/>
              </a:defRPr>
            </a:lvl1pPr>
            <a:lvl2pPr marL="783771" indent="-326571">
              <a:spcBef>
                <a:spcPts val="700"/>
              </a:spcBef>
              <a:defRPr sz="3200">
                <a:solidFill>
                  <a:srgbClr val="000000"/>
                </a:solidFill>
                <a:latin typeface="Arial"/>
                <a:ea typeface="Arial"/>
                <a:cs typeface="Arial"/>
                <a:sym typeface="Arial"/>
              </a:defRPr>
            </a:lvl2pPr>
            <a:lvl3pPr marL="1219200" indent="-304800">
              <a:spcBef>
                <a:spcPts val="700"/>
              </a:spcBef>
              <a:defRPr sz="3200">
                <a:solidFill>
                  <a:srgbClr val="000000"/>
                </a:solidFill>
                <a:latin typeface="Arial"/>
                <a:ea typeface="Arial"/>
                <a:cs typeface="Arial"/>
                <a:sym typeface="Arial"/>
              </a:defRPr>
            </a:lvl3pPr>
            <a:lvl4pPr marL="1737360" indent="-365760">
              <a:spcBef>
                <a:spcPts val="700"/>
              </a:spcBef>
              <a:defRPr sz="3200">
                <a:solidFill>
                  <a:srgbClr val="000000"/>
                </a:solidFill>
                <a:latin typeface="Arial"/>
                <a:ea typeface="Arial"/>
                <a:cs typeface="Arial"/>
                <a:sym typeface="Arial"/>
              </a:defRPr>
            </a:lvl4pPr>
            <a:lvl5pPr marL="2194560" indent="-365760">
              <a:spcBef>
                <a:spcPts val="700"/>
              </a:spcBef>
              <a:defRPr sz="3200">
                <a:solidFill>
                  <a:srgbClr val="000000"/>
                </a:solidFill>
                <a:latin typeface="Arial"/>
                <a:ea typeface="Arial"/>
                <a:cs typeface="Arial"/>
                <a:sym typeface="Arial"/>
              </a:defRPr>
            </a:lvl5pPr>
          </a:lstStyle>
          <a:p>
            <a:r>
              <a:t>Body Level One</a:t>
            </a:r>
          </a:p>
          <a:p>
            <a:pPr lvl="1"/>
            <a:r>
              <a:t>Body Level Two</a:t>
            </a:r>
          </a:p>
          <a:p>
            <a:pPr lvl="2"/>
            <a:r>
              <a:t>Body Level Three</a:t>
            </a:r>
          </a:p>
          <a:p>
            <a:pPr lvl="3"/>
            <a:r>
              <a:t>Body Level Four</a:t>
            </a:r>
          </a:p>
          <a:p>
            <a:pPr lvl="4"/>
            <a:r>
              <a:t>Body Level Five</a:t>
            </a:r>
          </a:p>
        </p:txBody>
      </p:sp>
      <p:sp>
        <p:nvSpPr>
          <p:cNvPr id="124" name="Shape 124"/>
          <p:cNvSpPr>
            <a:spLocks noGrp="1"/>
          </p:cNvSpPr>
          <p:nvPr>
            <p:ph type="sldNum" sz="quarter" idx="2"/>
          </p:nvPr>
        </p:nvSpPr>
        <p:spPr>
          <a:xfrm>
            <a:off x="8404859" y="6245225"/>
            <a:ext cx="281941" cy="287087"/>
          </a:xfrm>
          <a:prstGeom prst="rect">
            <a:avLst/>
          </a:prstGeom>
        </p:spPr>
        <p:txBody>
          <a:bodyPr anchor="t"/>
          <a:lstStyle>
            <a:lvl1pPr>
              <a:defRPr sz="1400">
                <a:solidFill>
                  <a:srgbClr val="000000"/>
                </a:solidFill>
                <a:latin typeface="+mn-lt"/>
                <a:ea typeface="+mn-ea"/>
                <a:cs typeface="+mn-cs"/>
                <a:sym typeface="Times New Roman"/>
              </a:defRPr>
            </a:lvl1pPr>
          </a:lstStyle>
          <a:p>
            <a:fld id="{86CB4B4D-7CA3-9044-876B-883B54F8677D}" type="slidenum">
              <a:t>‹N°›</a:t>
            </a:fld>
            <a:endParaRPr/>
          </a:p>
        </p:txBody>
      </p:sp>
    </p:spTree>
    <p:extLst>
      <p:ext uri="{BB962C8B-B14F-4D97-AF65-F5344CB8AC3E}">
        <p14:creationId xmlns:p14="http://schemas.microsoft.com/office/powerpoint/2010/main" val="2765783416"/>
      </p:ext>
    </p:extLst>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x">
  <p:cSld name="1_Заголовок раздела">
    <p:bg>
      <p:bgPr>
        <a:solidFill>
          <a:srgbClr val="0FA6D7"/>
        </a:solidFill>
        <a:effectLst/>
      </p:bgPr>
    </p:bg>
    <p:spTree>
      <p:nvGrpSpPr>
        <p:cNvPr id="1" name=""/>
        <p:cNvGrpSpPr/>
        <p:nvPr/>
      </p:nvGrpSpPr>
      <p:grpSpPr>
        <a:xfrm>
          <a:off x="0" y="0"/>
          <a:ext cx="0" cy="0"/>
          <a:chOff x="0" y="0"/>
          <a:chExt cx="0" cy="0"/>
        </a:xfrm>
      </p:grpSpPr>
      <p:sp>
        <p:nvSpPr>
          <p:cNvPr id="131" name="Shape 131"/>
          <p:cNvSpPr>
            <a:spLocks noGrp="1"/>
          </p:cNvSpPr>
          <p:nvPr>
            <p:ph type="title"/>
          </p:nvPr>
        </p:nvSpPr>
        <p:spPr>
          <a:xfrm>
            <a:off x="722312" y="4406900"/>
            <a:ext cx="7772401" cy="1362075"/>
          </a:xfrm>
          <a:prstGeom prst="rect">
            <a:avLst/>
          </a:prstGeom>
        </p:spPr>
        <p:txBody>
          <a:bodyPr anchor="t"/>
          <a:lstStyle>
            <a:lvl1pPr>
              <a:defRPr sz="4000" b="1" cap="all">
                <a:solidFill>
                  <a:srgbClr val="000000"/>
                </a:solidFill>
                <a:latin typeface="Arial"/>
                <a:ea typeface="Arial"/>
                <a:cs typeface="Arial"/>
                <a:sym typeface="Arial"/>
              </a:defRPr>
            </a:lvl1pPr>
          </a:lstStyle>
          <a:p>
            <a:r>
              <a:t>Title Text</a:t>
            </a:r>
          </a:p>
        </p:txBody>
      </p:sp>
      <p:sp>
        <p:nvSpPr>
          <p:cNvPr id="132" name="Shape 132"/>
          <p:cNvSpPr>
            <a:spLocks noGrp="1"/>
          </p:cNvSpPr>
          <p:nvPr>
            <p:ph type="body" sz="quarter" idx="1"/>
          </p:nvPr>
        </p:nvSpPr>
        <p:spPr>
          <a:xfrm>
            <a:off x="722312" y="2906713"/>
            <a:ext cx="7772401" cy="1500188"/>
          </a:xfrm>
          <a:prstGeom prst="rect">
            <a:avLst/>
          </a:prstGeom>
        </p:spPr>
        <p:txBody>
          <a:bodyPr anchor="b">
            <a:normAutofit/>
          </a:bodyPr>
          <a:lstStyle>
            <a:lvl1pPr marL="0" indent="0">
              <a:spcBef>
                <a:spcPts val="400"/>
              </a:spcBef>
              <a:buSzTx/>
              <a:buNone/>
              <a:defRPr sz="2000">
                <a:solidFill>
                  <a:srgbClr val="000000"/>
                </a:solidFill>
                <a:latin typeface="Arial"/>
                <a:ea typeface="Arial"/>
                <a:cs typeface="Arial"/>
                <a:sym typeface="Arial"/>
              </a:defRPr>
            </a:lvl1pPr>
            <a:lvl2pPr marL="0" indent="457200">
              <a:spcBef>
                <a:spcPts val="400"/>
              </a:spcBef>
              <a:buSzTx/>
              <a:buNone/>
              <a:defRPr sz="2000">
                <a:solidFill>
                  <a:srgbClr val="000000"/>
                </a:solidFill>
                <a:latin typeface="Arial"/>
                <a:ea typeface="Arial"/>
                <a:cs typeface="Arial"/>
                <a:sym typeface="Arial"/>
              </a:defRPr>
            </a:lvl2pPr>
            <a:lvl3pPr marL="0" indent="914400">
              <a:spcBef>
                <a:spcPts val="400"/>
              </a:spcBef>
              <a:buSzTx/>
              <a:buNone/>
              <a:defRPr sz="2000">
                <a:solidFill>
                  <a:srgbClr val="000000"/>
                </a:solidFill>
                <a:latin typeface="Arial"/>
                <a:ea typeface="Arial"/>
                <a:cs typeface="Arial"/>
                <a:sym typeface="Arial"/>
              </a:defRPr>
            </a:lvl3pPr>
            <a:lvl4pPr marL="0" indent="1371600">
              <a:spcBef>
                <a:spcPts val="400"/>
              </a:spcBef>
              <a:buSzTx/>
              <a:buNone/>
              <a:defRPr sz="2000">
                <a:solidFill>
                  <a:srgbClr val="000000"/>
                </a:solidFill>
                <a:latin typeface="Arial"/>
                <a:ea typeface="Arial"/>
                <a:cs typeface="Arial"/>
                <a:sym typeface="Arial"/>
              </a:defRPr>
            </a:lvl4pPr>
            <a:lvl5pPr marL="0" indent="1828800">
              <a:spcBef>
                <a:spcPts val="400"/>
              </a:spcBef>
              <a:buSzTx/>
              <a:buNone/>
              <a:defRPr sz="2000">
                <a:solidFill>
                  <a:srgbClr val="000000"/>
                </a:solidFill>
                <a:latin typeface="Arial"/>
                <a:ea typeface="Arial"/>
                <a:cs typeface="Arial"/>
                <a:sym typeface="Arial"/>
              </a:defRPr>
            </a:lvl5pPr>
          </a:lstStyle>
          <a:p>
            <a:r>
              <a:t>Body Level One</a:t>
            </a:r>
          </a:p>
          <a:p>
            <a:pPr lvl="1"/>
            <a:r>
              <a:t>Body Level Two</a:t>
            </a:r>
          </a:p>
          <a:p>
            <a:pPr lvl="2"/>
            <a:r>
              <a:t>Body Level Three</a:t>
            </a:r>
          </a:p>
          <a:p>
            <a:pPr lvl="3"/>
            <a:r>
              <a:t>Body Level Four</a:t>
            </a:r>
          </a:p>
          <a:p>
            <a:pPr lvl="4"/>
            <a:r>
              <a:t>Body Level Five</a:t>
            </a:r>
          </a:p>
        </p:txBody>
      </p:sp>
      <p:sp>
        <p:nvSpPr>
          <p:cNvPr id="133" name="Shape 133"/>
          <p:cNvSpPr>
            <a:spLocks noGrp="1"/>
          </p:cNvSpPr>
          <p:nvPr>
            <p:ph type="sldNum" sz="quarter" idx="2"/>
          </p:nvPr>
        </p:nvSpPr>
        <p:spPr>
          <a:xfrm>
            <a:off x="8404859" y="6245225"/>
            <a:ext cx="281941" cy="287087"/>
          </a:xfrm>
          <a:prstGeom prst="rect">
            <a:avLst/>
          </a:prstGeom>
        </p:spPr>
        <p:txBody>
          <a:bodyPr anchor="t"/>
          <a:lstStyle>
            <a:lvl1pPr>
              <a:defRPr sz="1400">
                <a:solidFill>
                  <a:srgbClr val="000000"/>
                </a:solidFill>
                <a:latin typeface="+mn-lt"/>
                <a:ea typeface="+mn-ea"/>
                <a:cs typeface="+mn-cs"/>
                <a:sym typeface="Times New Roman"/>
              </a:defRPr>
            </a:lvl1pPr>
          </a:lstStyle>
          <a:p>
            <a:fld id="{86CB4B4D-7CA3-9044-876B-883B54F8677D}" type="slidenum">
              <a:t>‹N°›</a:t>
            </a:fld>
            <a:endParaRPr/>
          </a:p>
        </p:txBody>
      </p:sp>
    </p:spTree>
    <p:extLst>
      <p:ext uri="{BB962C8B-B14F-4D97-AF65-F5344CB8AC3E}">
        <p14:creationId xmlns:p14="http://schemas.microsoft.com/office/powerpoint/2010/main" val="2852993104"/>
      </p:ext>
    </p:extLst>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x">
  <p:cSld name="1_Два объекта">
    <p:bg>
      <p:bgPr>
        <a:solidFill>
          <a:srgbClr val="0FA6D7"/>
        </a:solidFill>
        <a:effectLst/>
      </p:bgPr>
    </p:bg>
    <p:spTree>
      <p:nvGrpSpPr>
        <p:cNvPr id="1" name=""/>
        <p:cNvGrpSpPr/>
        <p:nvPr/>
      </p:nvGrpSpPr>
      <p:grpSpPr>
        <a:xfrm>
          <a:off x="0" y="0"/>
          <a:ext cx="0" cy="0"/>
          <a:chOff x="0" y="0"/>
          <a:chExt cx="0" cy="0"/>
        </a:xfrm>
      </p:grpSpPr>
      <p:sp>
        <p:nvSpPr>
          <p:cNvPr id="140" name="Shape 140"/>
          <p:cNvSpPr>
            <a:spLocks noGrp="1"/>
          </p:cNvSpPr>
          <p:nvPr>
            <p:ph type="title"/>
          </p:nvPr>
        </p:nvSpPr>
        <p:spPr>
          <a:xfrm>
            <a:off x="457200" y="274638"/>
            <a:ext cx="8229600" cy="1143001"/>
          </a:xfrm>
          <a:prstGeom prst="rect">
            <a:avLst/>
          </a:prstGeom>
        </p:spPr>
        <p:txBody>
          <a:bodyPr/>
          <a:lstStyle>
            <a:lvl1pPr algn="ctr">
              <a:defRPr sz="4400">
                <a:solidFill>
                  <a:srgbClr val="000000"/>
                </a:solidFill>
                <a:latin typeface="Arial"/>
                <a:ea typeface="Arial"/>
                <a:cs typeface="Arial"/>
                <a:sym typeface="Arial"/>
              </a:defRPr>
            </a:lvl1pPr>
          </a:lstStyle>
          <a:p>
            <a:r>
              <a:t>Title Text</a:t>
            </a:r>
          </a:p>
        </p:txBody>
      </p:sp>
      <p:sp>
        <p:nvSpPr>
          <p:cNvPr id="141" name="Shape 141"/>
          <p:cNvSpPr>
            <a:spLocks noGrp="1"/>
          </p:cNvSpPr>
          <p:nvPr>
            <p:ph type="body" sz="half" idx="1"/>
          </p:nvPr>
        </p:nvSpPr>
        <p:spPr>
          <a:xfrm>
            <a:off x="457200" y="1600200"/>
            <a:ext cx="4038600" cy="4525963"/>
          </a:xfrm>
          <a:prstGeom prst="rect">
            <a:avLst/>
          </a:prstGeom>
        </p:spPr>
        <p:txBody>
          <a:bodyPr>
            <a:normAutofit/>
          </a:bodyPr>
          <a:lstStyle>
            <a:lvl1pPr>
              <a:defRPr>
                <a:solidFill>
                  <a:srgbClr val="000000"/>
                </a:solidFill>
                <a:latin typeface="Arial"/>
                <a:ea typeface="Arial"/>
                <a:cs typeface="Arial"/>
                <a:sym typeface="Arial"/>
              </a:defRPr>
            </a:lvl1pPr>
            <a:lvl2pPr>
              <a:defRPr>
                <a:solidFill>
                  <a:srgbClr val="000000"/>
                </a:solidFill>
                <a:latin typeface="Arial"/>
                <a:ea typeface="Arial"/>
                <a:cs typeface="Arial"/>
                <a:sym typeface="Arial"/>
              </a:defRPr>
            </a:lvl2pPr>
            <a:lvl3pPr>
              <a:defRPr>
                <a:solidFill>
                  <a:srgbClr val="000000"/>
                </a:solidFill>
                <a:latin typeface="Arial"/>
                <a:ea typeface="Arial"/>
                <a:cs typeface="Arial"/>
                <a:sym typeface="Arial"/>
              </a:defRPr>
            </a:lvl3pPr>
            <a:lvl4pPr>
              <a:defRPr>
                <a:solidFill>
                  <a:srgbClr val="000000"/>
                </a:solidFill>
                <a:latin typeface="Arial"/>
                <a:ea typeface="Arial"/>
                <a:cs typeface="Arial"/>
                <a:sym typeface="Arial"/>
              </a:defRPr>
            </a:lvl4pPr>
            <a:lvl5pPr>
              <a:defRPr>
                <a:solidFill>
                  <a:srgbClr val="000000"/>
                </a:solidFill>
                <a:latin typeface="Arial"/>
                <a:ea typeface="Arial"/>
                <a:cs typeface="Arial"/>
                <a:sym typeface="Arial"/>
              </a:defRPr>
            </a:lvl5pPr>
          </a:lstStyle>
          <a:p>
            <a:r>
              <a:t>Body Level One</a:t>
            </a:r>
          </a:p>
          <a:p>
            <a:pPr lvl="1"/>
            <a:r>
              <a:t>Body Level Two</a:t>
            </a:r>
          </a:p>
          <a:p>
            <a:pPr lvl="2"/>
            <a:r>
              <a:t>Body Level Three</a:t>
            </a:r>
          </a:p>
          <a:p>
            <a:pPr lvl="3"/>
            <a:r>
              <a:t>Body Level Four</a:t>
            </a:r>
          </a:p>
          <a:p>
            <a:pPr lvl="4"/>
            <a:r>
              <a:t>Body Level Five</a:t>
            </a:r>
          </a:p>
        </p:txBody>
      </p:sp>
      <p:sp>
        <p:nvSpPr>
          <p:cNvPr id="142" name="Shape 142"/>
          <p:cNvSpPr>
            <a:spLocks noGrp="1"/>
          </p:cNvSpPr>
          <p:nvPr>
            <p:ph type="sldNum" sz="quarter" idx="2"/>
          </p:nvPr>
        </p:nvSpPr>
        <p:spPr>
          <a:xfrm>
            <a:off x="8404859" y="6245225"/>
            <a:ext cx="281941" cy="287087"/>
          </a:xfrm>
          <a:prstGeom prst="rect">
            <a:avLst/>
          </a:prstGeom>
        </p:spPr>
        <p:txBody>
          <a:bodyPr anchor="t"/>
          <a:lstStyle>
            <a:lvl1pPr>
              <a:defRPr sz="1400">
                <a:solidFill>
                  <a:srgbClr val="000000"/>
                </a:solidFill>
                <a:latin typeface="+mn-lt"/>
                <a:ea typeface="+mn-ea"/>
                <a:cs typeface="+mn-cs"/>
                <a:sym typeface="Times New Roman"/>
              </a:defRPr>
            </a:lvl1pPr>
          </a:lstStyle>
          <a:p>
            <a:fld id="{86CB4B4D-7CA3-9044-876B-883B54F8677D}" type="slidenum">
              <a:t>‹N°›</a:t>
            </a:fld>
            <a:endParaRPr/>
          </a:p>
        </p:txBody>
      </p:sp>
    </p:spTree>
    <p:extLst>
      <p:ext uri="{BB962C8B-B14F-4D97-AF65-F5344CB8AC3E}">
        <p14:creationId xmlns:p14="http://schemas.microsoft.com/office/powerpoint/2010/main" val="1737366801"/>
      </p:ext>
    </p:extLst>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x">
  <p:cSld name="1_Сравнение">
    <p:bg>
      <p:bgPr>
        <a:solidFill>
          <a:srgbClr val="0FA6D7"/>
        </a:solidFill>
        <a:effectLst/>
      </p:bgPr>
    </p:bg>
    <p:spTree>
      <p:nvGrpSpPr>
        <p:cNvPr id="1" name=""/>
        <p:cNvGrpSpPr/>
        <p:nvPr/>
      </p:nvGrpSpPr>
      <p:grpSpPr>
        <a:xfrm>
          <a:off x="0" y="0"/>
          <a:ext cx="0" cy="0"/>
          <a:chOff x="0" y="0"/>
          <a:chExt cx="0" cy="0"/>
        </a:xfrm>
      </p:grpSpPr>
      <p:sp>
        <p:nvSpPr>
          <p:cNvPr id="149" name="Shape 149"/>
          <p:cNvSpPr>
            <a:spLocks noGrp="1"/>
          </p:cNvSpPr>
          <p:nvPr>
            <p:ph type="title"/>
          </p:nvPr>
        </p:nvSpPr>
        <p:spPr>
          <a:xfrm>
            <a:off x="457200" y="274638"/>
            <a:ext cx="8229600" cy="1143001"/>
          </a:xfrm>
          <a:prstGeom prst="rect">
            <a:avLst/>
          </a:prstGeom>
        </p:spPr>
        <p:txBody>
          <a:bodyPr/>
          <a:lstStyle>
            <a:lvl1pPr algn="ctr">
              <a:defRPr sz="4400">
                <a:solidFill>
                  <a:srgbClr val="000000"/>
                </a:solidFill>
                <a:latin typeface="Arial"/>
                <a:ea typeface="Arial"/>
                <a:cs typeface="Arial"/>
                <a:sym typeface="Arial"/>
              </a:defRPr>
            </a:lvl1pPr>
          </a:lstStyle>
          <a:p>
            <a:r>
              <a:t>Title Text</a:t>
            </a:r>
          </a:p>
        </p:txBody>
      </p:sp>
      <p:sp>
        <p:nvSpPr>
          <p:cNvPr id="150" name="Shape 150"/>
          <p:cNvSpPr>
            <a:spLocks noGrp="1"/>
          </p:cNvSpPr>
          <p:nvPr>
            <p:ph type="body" sz="quarter" idx="1"/>
          </p:nvPr>
        </p:nvSpPr>
        <p:spPr>
          <a:xfrm>
            <a:off x="457200" y="1535112"/>
            <a:ext cx="4040188" cy="639763"/>
          </a:xfrm>
          <a:prstGeom prst="rect">
            <a:avLst/>
          </a:prstGeom>
        </p:spPr>
        <p:txBody>
          <a:bodyPr anchor="b">
            <a:normAutofit/>
          </a:bodyPr>
          <a:lstStyle>
            <a:lvl1pPr marL="0" indent="0">
              <a:spcBef>
                <a:spcPts val="500"/>
              </a:spcBef>
              <a:buSzTx/>
              <a:buNone/>
              <a:defRPr sz="2400" b="1">
                <a:solidFill>
                  <a:srgbClr val="000000"/>
                </a:solidFill>
                <a:latin typeface="Arial"/>
                <a:ea typeface="Arial"/>
                <a:cs typeface="Arial"/>
                <a:sym typeface="Arial"/>
              </a:defRPr>
            </a:lvl1pPr>
            <a:lvl2pPr marL="0" indent="457200">
              <a:spcBef>
                <a:spcPts val="500"/>
              </a:spcBef>
              <a:buSzTx/>
              <a:buNone/>
              <a:defRPr sz="2400" b="1">
                <a:solidFill>
                  <a:srgbClr val="000000"/>
                </a:solidFill>
                <a:latin typeface="Arial"/>
                <a:ea typeface="Arial"/>
                <a:cs typeface="Arial"/>
                <a:sym typeface="Arial"/>
              </a:defRPr>
            </a:lvl2pPr>
            <a:lvl3pPr marL="0" indent="914400">
              <a:spcBef>
                <a:spcPts val="500"/>
              </a:spcBef>
              <a:buSzTx/>
              <a:buNone/>
              <a:defRPr sz="2400" b="1">
                <a:solidFill>
                  <a:srgbClr val="000000"/>
                </a:solidFill>
                <a:latin typeface="Arial"/>
                <a:ea typeface="Arial"/>
                <a:cs typeface="Arial"/>
                <a:sym typeface="Arial"/>
              </a:defRPr>
            </a:lvl3pPr>
            <a:lvl4pPr marL="0" indent="1371600">
              <a:spcBef>
                <a:spcPts val="500"/>
              </a:spcBef>
              <a:buSzTx/>
              <a:buNone/>
              <a:defRPr sz="2400" b="1">
                <a:solidFill>
                  <a:srgbClr val="000000"/>
                </a:solidFill>
                <a:latin typeface="Arial"/>
                <a:ea typeface="Arial"/>
                <a:cs typeface="Arial"/>
                <a:sym typeface="Arial"/>
              </a:defRPr>
            </a:lvl4pPr>
            <a:lvl5pPr marL="0" indent="1828800">
              <a:spcBef>
                <a:spcPts val="500"/>
              </a:spcBef>
              <a:buSzTx/>
              <a:buNone/>
              <a:defRPr sz="2400" b="1">
                <a:solidFill>
                  <a:srgbClr val="000000"/>
                </a:solidFill>
                <a:latin typeface="Arial"/>
                <a:ea typeface="Arial"/>
                <a:cs typeface="Arial"/>
                <a:sym typeface="Arial"/>
              </a:defRPr>
            </a:lvl5pPr>
          </a:lstStyle>
          <a:p>
            <a:r>
              <a:t>Body Level One</a:t>
            </a:r>
          </a:p>
          <a:p>
            <a:pPr lvl="1"/>
            <a:r>
              <a:t>Body Level Two</a:t>
            </a:r>
          </a:p>
          <a:p>
            <a:pPr lvl="2"/>
            <a:r>
              <a:t>Body Level Three</a:t>
            </a:r>
          </a:p>
          <a:p>
            <a:pPr lvl="3"/>
            <a:r>
              <a:t>Body Level Four</a:t>
            </a:r>
          </a:p>
          <a:p>
            <a:pPr lvl="4"/>
            <a:r>
              <a:t>Body Level Five</a:t>
            </a:r>
          </a:p>
        </p:txBody>
      </p:sp>
      <p:sp>
        <p:nvSpPr>
          <p:cNvPr id="151" name="Shape 151"/>
          <p:cNvSpPr>
            <a:spLocks noGrp="1"/>
          </p:cNvSpPr>
          <p:nvPr>
            <p:ph type="body" sz="quarter" idx="13"/>
          </p:nvPr>
        </p:nvSpPr>
        <p:spPr>
          <a:xfrm>
            <a:off x="4645025" y="1535112"/>
            <a:ext cx="4041775" cy="639763"/>
          </a:xfrm>
          <a:prstGeom prst="rect">
            <a:avLst/>
          </a:prstGeom>
        </p:spPr>
        <p:txBody>
          <a:bodyPr anchor="b">
            <a:normAutofit/>
          </a:bodyPr>
          <a:lstStyle/>
          <a:p>
            <a:pPr marL="0" indent="0">
              <a:spcBef>
                <a:spcPts val="500"/>
              </a:spcBef>
              <a:buSzTx/>
              <a:buNone/>
              <a:defRPr sz="2400" b="1">
                <a:solidFill>
                  <a:srgbClr val="000000"/>
                </a:solidFill>
                <a:latin typeface="Arial"/>
                <a:ea typeface="Arial"/>
                <a:cs typeface="Arial"/>
                <a:sym typeface="Arial"/>
              </a:defRPr>
            </a:pPr>
            <a:endParaRPr/>
          </a:p>
        </p:txBody>
      </p:sp>
      <p:sp>
        <p:nvSpPr>
          <p:cNvPr id="152" name="Shape 152"/>
          <p:cNvSpPr>
            <a:spLocks noGrp="1"/>
          </p:cNvSpPr>
          <p:nvPr>
            <p:ph type="sldNum" sz="quarter" idx="2"/>
          </p:nvPr>
        </p:nvSpPr>
        <p:spPr>
          <a:xfrm>
            <a:off x="8404859" y="6245225"/>
            <a:ext cx="281941" cy="287087"/>
          </a:xfrm>
          <a:prstGeom prst="rect">
            <a:avLst/>
          </a:prstGeom>
        </p:spPr>
        <p:txBody>
          <a:bodyPr anchor="t"/>
          <a:lstStyle>
            <a:lvl1pPr>
              <a:defRPr sz="1400">
                <a:solidFill>
                  <a:srgbClr val="000000"/>
                </a:solidFill>
                <a:latin typeface="+mn-lt"/>
                <a:ea typeface="+mn-ea"/>
                <a:cs typeface="+mn-cs"/>
                <a:sym typeface="Times New Roman"/>
              </a:defRPr>
            </a:lvl1pPr>
          </a:lstStyle>
          <a:p>
            <a:fld id="{86CB4B4D-7CA3-9044-876B-883B54F8677D}" type="slidenum">
              <a:t>‹N°›</a:t>
            </a:fld>
            <a:endParaRPr/>
          </a:p>
        </p:txBody>
      </p:sp>
    </p:spTree>
    <p:extLst>
      <p:ext uri="{BB962C8B-B14F-4D97-AF65-F5344CB8AC3E}">
        <p14:creationId xmlns:p14="http://schemas.microsoft.com/office/powerpoint/2010/main" val="4158968037"/>
      </p:ext>
    </p:extLst>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x">
  <p:cSld name="1_Только заголовок">
    <p:bg>
      <p:bgPr>
        <a:solidFill>
          <a:srgbClr val="0FA6D7"/>
        </a:solidFill>
        <a:effectLst/>
      </p:bgPr>
    </p:bg>
    <p:spTree>
      <p:nvGrpSpPr>
        <p:cNvPr id="1" name=""/>
        <p:cNvGrpSpPr/>
        <p:nvPr/>
      </p:nvGrpSpPr>
      <p:grpSpPr>
        <a:xfrm>
          <a:off x="0" y="0"/>
          <a:ext cx="0" cy="0"/>
          <a:chOff x="0" y="0"/>
          <a:chExt cx="0" cy="0"/>
        </a:xfrm>
      </p:grpSpPr>
      <p:sp>
        <p:nvSpPr>
          <p:cNvPr id="159" name="Shape 159"/>
          <p:cNvSpPr>
            <a:spLocks noGrp="1"/>
          </p:cNvSpPr>
          <p:nvPr>
            <p:ph type="title"/>
          </p:nvPr>
        </p:nvSpPr>
        <p:spPr>
          <a:xfrm>
            <a:off x="457200" y="274638"/>
            <a:ext cx="8229600" cy="1143001"/>
          </a:xfrm>
          <a:prstGeom prst="rect">
            <a:avLst/>
          </a:prstGeom>
        </p:spPr>
        <p:txBody>
          <a:bodyPr/>
          <a:lstStyle>
            <a:lvl1pPr algn="ctr">
              <a:defRPr sz="4400">
                <a:solidFill>
                  <a:srgbClr val="000000"/>
                </a:solidFill>
                <a:latin typeface="Arial"/>
                <a:ea typeface="Arial"/>
                <a:cs typeface="Arial"/>
                <a:sym typeface="Arial"/>
              </a:defRPr>
            </a:lvl1pPr>
          </a:lstStyle>
          <a:p>
            <a:r>
              <a:t>Title Text</a:t>
            </a:r>
          </a:p>
        </p:txBody>
      </p:sp>
      <p:sp>
        <p:nvSpPr>
          <p:cNvPr id="160" name="Shape 160"/>
          <p:cNvSpPr>
            <a:spLocks noGrp="1"/>
          </p:cNvSpPr>
          <p:nvPr>
            <p:ph type="sldNum" sz="quarter" idx="2"/>
          </p:nvPr>
        </p:nvSpPr>
        <p:spPr>
          <a:xfrm>
            <a:off x="8404859" y="6245225"/>
            <a:ext cx="281941" cy="287087"/>
          </a:xfrm>
          <a:prstGeom prst="rect">
            <a:avLst/>
          </a:prstGeom>
        </p:spPr>
        <p:txBody>
          <a:bodyPr anchor="t"/>
          <a:lstStyle>
            <a:lvl1pPr>
              <a:defRPr sz="1400">
                <a:solidFill>
                  <a:srgbClr val="000000"/>
                </a:solidFill>
                <a:latin typeface="+mn-lt"/>
                <a:ea typeface="+mn-ea"/>
                <a:cs typeface="+mn-cs"/>
                <a:sym typeface="Times New Roman"/>
              </a:defRPr>
            </a:lvl1pPr>
          </a:lstStyle>
          <a:p>
            <a:fld id="{86CB4B4D-7CA3-9044-876B-883B54F8677D}" type="slidenum">
              <a:t>‹N°›</a:t>
            </a:fld>
            <a:endParaRPr/>
          </a:p>
        </p:txBody>
      </p:sp>
    </p:spTree>
    <p:extLst>
      <p:ext uri="{BB962C8B-B14F-4D97-AF65-F5344CB8AC3E}">
        <p14:creationId xmlns:p14="http://schemas.microsoft.com/office/powerpoint/2010/main" val="3077753413"/>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E85CC32E-590B-477A-8DF6-4710717387D8}" type="datetimeFigureOut">
              <a:rPr lang="fr-FR" smtClean="0"/>
              <a:t>24/02/2025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8B9F292-8B70-4189-8DE8-F7CB822EC765}" type="slidenum">
              <a:rPr lang="fr-FR" smtClean="0"/>
              <a:t>‹N°›</a:t>
            </a:fld>
            <a:endParaRPr lang="fr-FR"/>
          </a:p>
        </p:txBody>
      </p:sp>
    </p:spTree>
    <p:extLst>
      <p:ext uri="{BB962C8B-B14F-4D97-AF65-F5344CB8AC3E}">
        <p14:creationId xmlns:p14="http://schemas.microsoft.com/office/powerpoint/2010/main" val="211450689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x">
  <p:cSld name="1_Пустой слайд">
    <p:bg>
      <p:bgPr>
        <a:solidFill>
          <a:srgbClr val="0FA6D7"/>
        </a:solidFill>
        <a:effectLst/>
      </p:bgPr>
    </p:bg>
    <p:spTree>
      <p:nvGrpSpPr>
        <p:cNvPr id="1" name=""/>
        <p:cNvGrpSpPr/>
        <p:nvPr/>
      </p:nvGrpSpPr>
      <p:grpSpPr>
        <a:xfrm>
          <a:off x="0" y="0"/>
          <a:ext cx="0" cy="0"/>
          <a:chOff x="0" y="0"/>
          <a:chExt cx="0" cy="0"/>
        </a:xfrm>
      </p:grpSpPr>
      <p:sp>
        <p:nvSpPr>
          <p:cNvPr id="167" name="Shape 167"/>
          <p:cNvSpPr>
            <a:spLocks noGrp="1"/>
          </p:cNvSpPr>
          <p:nvPr>
            <p:ph type="sldNum" sz="quarter" idx="2"/>
          </p:nvPr>
        </p:nvSpPr>
        <p:spPr>
          <a:xfrm>
            <a:off x="8404859" y="6245225"/>
            <a:ext cx="281941" cy="287087"/>
          </a:xfrm>
          <a:prstGeom prst="rect">
            <a:avLst/>
          </a:prstGeom>
        </p:spPr>
        <p:txBody>
          <a:bodyPr anchor="t"/>
          <a:lstStyle>
            <a:lvl1pPr>
              <a:defRPr sz="1400">
                <a:solidFill>
                  <a:srgbClr val="000000"/>
                </a:solidFill>
                <a:latin typeface="+mn-lt"/>
                <a:ea typeface="+mn-ea"/>
                <a:cs typeface="+mn-cs"/>
                <a:sym typeface="Times New Roman"/>
              </a:defRPr>
            </a:lvl1pPr>
          </a:lstStyle>
          <a:p>
            <a:fld id="{86CB4B4D-7CA3-9044-876B-883B54F8677D}" type="slidenum">
              <a:t>‹N°›</a:t>
            </a:fld>
            <a:endParaRPr/>
          </a:p>
        </p:txBody>
      </p:sp>
    </p:spTree>
    <p:extLst>
      <p:ext uri="{BB962C8B-B14F-4D97-AF65-F5344CB8AC3E}">
        <p14:creationId xmlns:p14="http://schemas.microsoft.com/office/powerpoint/2010/main" val="3721409771"/>
      </p:ext>
    </p:extLst>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x">
  <p:cSld name="1_Объект с подписью">
    <p:bg>
      <p:bgPr>
        <a:solidFill>
          <a:srgbClr val="0FA6D7"/>
        </a:solidFill>
        <a:effectLst/>
      </p:bgPr>
    </p:bg>
    <p:spTree>
      <p:nvGrpSpPr>
        <p:cNvPr id="1" name=""/>
        <p:cNvGrpSpPr/>
        <p:nvPr/>
      </p:nvGrpSpPr>
      <p:grpSpPr>
        <a:xfrm>
          <a:off x="0" y="0"/>
          <a:ext cx="0" cy="0"/>
          <a:chOff x="0" y="0"/>
          <a:chExt cx="0" cy="0"/>
        </a:xfrm>
      </p:grpSpPr>
      <p:sp>
        <p:nvSpPr>
          <p:cNvPr id="174" name="Shape 174"/>
          <p:cNvSpPr>
            <a:spLocks noGrp="1"/>
          </p:cNvSpPr>
          <p:nvPr>
            <p:ph type="title"/>
          </p:nvPr>
        </p:nvSpPr>
        <p:spPr>
          <a:xfrm>
            <a:off x="457200" y="273050"/>
            <a:ext cx="3008314" cy="1162050"/>
          </a:xfrm>
          <a:prstGeom prst="rect">
            <a:avLst/>
          </a:prstGeom>
        </p:spPr>
        <p:txBody>
          <a:bodyPr anchor="b"/>
          <a:lstStyle>
            <a:lvl1pPr>
              <a:defRPr sz="2000" b="1">
                <a:solidFill>
                  <a:srgbClr val="000000"/>
                </a:solidFill>
                <a:latin typeface="Arial"/>
                <a:ea typeface="Arial"/>
                <a:cs typeface="Arial"/>
                <a:sym typeface="Arial"/>
              </a:defRPr>
            </a:lvl1pPr>
          </a:lstStyle>
          <a:p>
            <a:r>
              <a:t>Title Text</a:t>
            </a:r>
          </a:p>
        </p:txBody>
      </p:sp>
      <p:sp>
        <p:nvSpPr>
          <p:cNvPr id="175" name="Shape 175"/>
          <p:cNvSpPr>
            <a:spLocks noGrp="1"/>
          </p:cNvSpPr>
          <p:nvPr>
            <p:ph type="body" idx="1"/>
          </p:nvPr>
        </p:nvSpPr>
        <p:spPr>
          <a:xfrm>
            <a:off x="3575050" y="273050"/>
            <a:ext cx="5111750" cy="5853113"/>
          </a:xfrm>
          <a:prstGeom prst="rect">
            <a:avLst/>
          </a:prstGeom>
        </p:spPr>
        <p:txBody>
          <a:bodyPr>
            <a:normAutofit/>
          </a:bodyPr>
          <a:lstStyle>
            <a:lvl1pPr>
              <a:spcBef>
                <a:spcPts val="700"/>
              </a:spcBef>
              <a:defRPr sz="3200">
                <a:solidFill>
                  <a:srgbClr val="000000"/>
                </a:solidFill>
                <a:latin typeface="Arial"/>
                <a:ea typeface="Arial"/>
                <a:cs typeface="Arial"/>
                <a:sym typeface="Arial"/>
              </a:defRPr>
            </a:lvl1pPr>
            <a:lvl2pPr marL="783771" indent="-326571">
              <a:spcBef>
                <a:spcPts val="700"/>
              </a:spcBef>
              <a:defRPr sz="3200">
                <a:solidFill>
                  <a:srgbClr val="000000"/>
                </a:solidFill>
                <a:latin typeface="Arial"/>
                <a:ea typeface="Arial"/>
                <a:cs typeface="Arial"/>
                <a:sym typeface="Arial"/>
              </a:defRPr>
            </a:lvl2pPr>
            <a:lvl3pPr marL="1219200" indent="-304800">
              <a:spcBef>
                <a:spcPts val="700"/>
              </a:spcBef>
              <a:defRPr sz="3200">
                <a:solidFill>
                  <a:srgbClr val="000000"/>
                </a:solidFill>
                <a:latin typeface="Arial"/>
                <a:ea typeface="Arial"/>
                <a:cs typeface="Arial"/>
                <a:sym typeface="Arial"/>
              </a:defRPr>
            </a:lvl3pPr>
            <a:lvl4pPr marL="1737360" indent="-365760">
              <a:spcBef>
                <a:spcPts val="700"/>
              </a:spcBef>
              <a:defRPr sz="3200">
                <a:solidFill>
                  <a:srgbClr val="000000"/>
                </a:solidFill>
                <a:latin typeface="Arial"/>
                <a:ea typeface="Arial"/>
                <a:cs typeface="Arial"/>
                <a:sym typeface="Arial"/>
              </a:defRPr>
            </a:lvl4pPr>
            <a:lvl5pPr marL="2194560" indent="-365760">
              <a:spcBef>
                <a:spcPts val="700"/>
              </a:spcBef>
              <a:defRPr sz="3200">
                <a:solidFill>
                  <a:srgbClr val="000000"/>
                </a:solidFill>
                <a:latin typeface="Arial"/>
                <a:ea typeface="Arial"/>
                <a:cs typeface="Arial"/>
                <a:sym typeface="Arial"/>
              </a:defRPr>
            </a:lvl5pPr>
          </a:lstStyle>
          <a:p>
            <a:r>
              <a:t>Body Level One</a:t>
            </a:r>
          </a:p>
          <a:p>
            <a:pPr lvl="1"/>
            <a:r>
              <a:t>Body Level Two</a:t>
            </a:r>
          </a:p>
          <a:p>
            <a:pPr lvl="2"/>
            <a:r>
              <a:t>Body Level Three</a:t>
            </a:r>
          </a:p>
          <a:p>
            <a:pPr lvl="3"/>
            <a:r>
              <a:t>Body Level Four</a:t>
            </a:r>
          </a:p>
          <a:p>
            <a:pPr lvl="4"/>
            <a:r>
              <a:t>Body Level Five</a:t>
            </a:r>
          </a:p>
        </p:txBody>
      </p:sp>
      <p:sp>
        <p:nvSpPr>
          <p:cNvPr id="176" name="Shape 176"/>
          <p:cNvSpPr>
            <a:spLocks noGrp="1"/>
          </p:cNvSpPr>
          <p:nvPr>
            <p:ph type="body" sz="half" idx="13"/>
          </p:nvPr>
        </p:nvSpPr>
        <p:spPr>
          <a:xfrm>
            <a:off x="457199" y="1435100"/>
            <a:ext cx="3008315" cy="4691063"/>
          </a:xfrm>
          <a:prstGeom prst="rect">
            <a:avLst/>
          </a:prstGeom>
        </p:spPr>
        <p:txBody>
          <a:bodyPr>
            <a:normAutofit/>
          </a:bodyPr>
          <a:lstStyle/>
          <a:p>
            <a:pPr marL="0" indent="0">
              <a:spcBef>
                <a:spcPts val="300"/>
              </a:spcBef>
              <a:buSzTx/>
              <a:buNone/>
              <a:defRPr sz="1400">
                <a:solidFill>
                  <a:srgbClr val="000000"/>
                </a:solidFill>
                <a:latin typeface="Arial"/>
                <a:ea typeface="Arial"/>
                <a:cs typeface="Arial"/>
                <a:sym typeface="Arial"/>
              </a:defRPr>
            </a:pPr>
            <a:endParaRPr/>
          </a:p>
        </p:txBody>
      </p:sp>
      <p:sp>
        <p:nvSpPr>
          <p:cNvPr id="177" name="Shape 177"/>
          <p:cNvSpPr>
            <a:spLocks noGrp="1"/>
          </p:cNvSpPr>
          <p:nvPr>
            <p:ph type="sldNum" sz="quarter" idx="2"/>
          </p:nvPr>
        </p:nvSpPr>
        <p:spPr>
          <a:xfrm>
            <a:off x="8404859" y="6245225"/>
            <a:ext cx="281941" cy="287087"/>
          </a:xfrm>
          <a:prstGeom prst="rect">
            <a:avLst/>
          </a:prstGeom>
        </p:spPr>
        <p:txBody>
          <a:bodyPr anchor="t"/>
          <a:lstStyle>
            <a:lvl1pPr>
              <a:defRPr sz="1400">
                <a:solidFill>
                  <a:srgbClr val="000000"/>
                </a:solidFill>
                <a:latin typeface="+mn-lt"/>
                <a:ea typeface="+mn-ea"/>
                <a:cs typeface="+mn-cs"/>
                <a:sym typeface="Times New Roman"/>
              </a:defRPr>
            </a:lvl1pPr>
          </a:lstStyle>
          <a:p>
            <a:fld id="{86CB4B4D-7CA3-9044-876B-883B54F8677D}" type="slidenum">
              <a:t>‹N°›</a:t>
            </a:fld>
            <a:endParaRPr/>
          </a:p>
        </p:txBody>
      </p:sp>
    </p:spTree>
    <p:extLst>
      <p:ext uri="{BB962C8B-B14F-4D97-AF65-F5344CB8AC3E}">
        <p14:creationId xmlns:p14="http://schemas.microsoft.com/office/powerpoint/2010/main" val="2888027953"/>
      </p:ext>
    </p:extLst>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x">
  <p:cSld name="1_Рисунок с подписью">
    <p:bg>
      <p:bgPr>
        <a:solidFill>
          <a:srgbClr val="0FA6D7"/>
        </a:solidFill>
        <a:effectLst/>
      </p:bgPr>
    </p:bg>
    <p:spTree>
      <p:nvGrpSpPr>
        <p:cNvPr id="1" name=""/>
        <p:cNvGrpSpPr/>
        <p:nvPr/>
      </p:nvGrpSpPr>
      <p:grpSpPr>
        <a:xfrm>
          <a:off x="0" y="0"/>
          <a:ext cx="0" cy="0"/>
          <a:chOff x="0" y="0"/>
          <a:chExt cx="0" cy="0"/>
        </a:xfrm>
      </p:grpSpPr>
      <p:sp>
        <p:nvSpPr>
          <p:cNvPr id="184" name="Shape 184"/>
          <p:cNvSpPr>
            <a:spLocks noGrp="1"/>
          </p:cNvSpPr>
          <p:nvPr>
            <p:ph type="title"/>
          </p:nvPr>
        </p:nvSpPr>
        <p:spPr>
          <a:xfrm>
            <a:off x="1792288" y="4800600"/>
            <a:ext cx="5486401" cy="566738"/>
          </a:xfrm>
          <a:prstGeom prst="rect">
            <a:avLst/>
          </a:prstGeom>
        </p:spPr>
        <p:txBody>
          <a:bodyPr anchor="b"/>
          <a:lstStyle>
            <a:lvl1pPr>
              <a:defRPr sz="2000" b="1">
                <a:solidFill>
                  <a:srgbClr val="000000"/>
                </a:solidFill>
                <a:latin typeface="Arial"/>
                <a:ea typeface="Arial"/>
                <a:cs typeface="Arial"/>
                <a:sym typeface="Arial"/>
              </a:defRPr>
            </a:lvl1pPr>
          </a:lstStyle>
          <a:p>
            <a:r>
              <a:t>Title Text</a:t>
            </a:r>
          </a:p>
        </p:txBody>
      </p:sp>
      <p:sp>
        <p:nvSpPr>
          <p:cNvPr id="185" name="Shape 185"/>
          <p:cNvSpPr>
            <a:spLocks noGrp="1"/>
          </p:cNvSpPr>
          <p:nvPr>
            <p:ph type="pic" sz="half" idx="13"/>
          </p:nvPr>
        </p:nvSpPr>
        <p:spPr>
          <a:xfrm>
            <a:off x="1792288" y="612775"/>
            <a:ext cx="5486401" cy="4114800"/>
          </a:xfrm>
          <a:prstGeom prst="rect">
            <a:avLst/>
          </a:prstGeom>
        </p:spPr>
        <p:txBody>
          <a:bodyPr lIns="91439" rIns="91439"/>
          <a:lstStyle/>
          <a:p>
            <a:endParaRPr/>
          </a:p>
        </p:txBody>
      </p:sp>
      <p:sp>
        <p:nvSpPr>
          <p:cNvPr id="186" name="Shape 186"/>
          <p:cNvSpPr>
            <a:spLocks noGrp="1"/>
          </p:cNvSpPr>
          <p:nvPr>
            <p:ph type="body" sz="quarter" idx="1"/>
          </p:nvPr>
        </p:nvSpPr>
        <p:spPr>
          <a:xfrm>
            <a:off x="1792288" y="5367337"/>
            <a:ext cx="5486401" cy="804863"/>
          </a:xfrm>
          <a:prstGeom prst="rect">
            <a:avLst/>
          </a:prstGeom>
        </p:spPr>
        <p:txBody>
          <a:bodyPr>
            <a:normAutofit/>
          </a:bodyPr>
          <a:lstStyle>
            <a:lvl1pPr marL="0" indent="0">
              <a:spcBef>
                <a:spcPts val="300"/>
              </a:spcBef>
              <a:buSzTx/>
              <a:buNone/>
              <a:defRPr sz="1400">
                <a:solidFill>
                  <a:srgbClr val="000000"/>
                </a:solidFill>
                <a:latin typeface="Arial"/>
                <a:ea typeface="Arial"/>
                <a:cs typeface="Arial"/>
                <a:sym typeface="Arial"/>
              </a:defRPr>
            </a:lvl1pPr>
            <a:lvl2pPr marL="0" indent="457200">
              <a:spcBef>
                <a:spcPts val="300"/>
              </a:spcBef>
              <a:buSzTx/>
              <a:buNone/>
              <a:defRPr sz="1400">
                <a:solidFill>
                  <a:srgbClr val="000000"/>
                </a:solidFill>
                <a:latin typeface="Arial"/>
                <a:ea typeface="Arial"/>
                <a:cs typeface="Arial"/>
                <a:sym typeface="Arial"/>
              </a:defRPr>
            </a:lvl2pPr>
            <a:lvl3pPr marL="0" indent="914400">
              <a:spcBef>
                <a:spcPts val="300"/>
              </a:spcBef>
              <a:buSzTx/>
              <a:buNone/>
              <a:defRPr sz="1400">
                <a:solidFill>
                  <a:srgbClr val="000000"/>
                </a:solidFill>
                <a:latin typeface="Arial"/>
                <a:ea typeface="Arial"/>
                <a:cs typeface="Arial"/>
                <a:sym typeface="Arial"/>
              </a:defRPr>
            </a:lvl3pPr>
            <a:lvl4pPr marL="0" indent="1371600">
              <a:spcBef>
                <a:spcPts val="300"/>
              </a:spcBef>
              <a:buSzTx/>
              <a:buNone/>
              <a:defRPr sz="1400">
                <a:solidFill>
                  <a:srgbClr val="000000"/>
                </a:solidFill>
                <a:latin typeface="Arial"/>
                <a:ea typeface="Arial"/>
                <a:cs typeface="Arial"/>
                <a:sym typeface="Arial"/>
              </a:defRPr>
            </a:lvl4pPr>
            <a:lvl5pPr marL="0" indent="1828800">
              <a:spcBef>
                <a:spcPts val="300"/>
              </a:spcBef>
              <a:buSzTx/>
              <a:buNone/>
              <a:defRPr sz="1400">
                <a:solidFill>
                  <a:srgbClr val="000000"/>
                </a:solidFill>
                <a:latin typeface="Arial"/>
                <a:ea typeface="Arial"/>
                <a:cs typeface="Arial"/>
                <a:sym typeface="Arial"/>
              </a:defRPr>
            </a:lvl5pPr>
          </a:lstStyle>
          <a:p>
            <a:r>
              <a:t>Body Level One</a:t>
            </a:r>
          </a:p>
          <a:p>
            <a:pPr lvl="1"/>
            <a:r>
              <a:t>Body Level Two</a:t>
            </a:r>
          </a:p>
          <a:p>
            <a:pPr lvl="2"/>
            <a:r>
              <a:t>Body Level Three</a:t>
            </a:r>
          </a:p>
          <a:p>
            <a:pPr lvl="3"/>
            <a:r>
              <a:t>Body Level Four</a:t>
            </a:r>
          </a:p>
          <a:p>
            <a:pPr lvl="4"/>
            <a:r>
              <a:t>Body Level Five</a:t>
            </a:r>
          </a:p>
        </p:txBody>
      </p:sp>
      <p:sp>
        <p:nvSpPr>
          <p:cNvPr id="187" name="Shape 187"/>
          <p:cNvSpPr>
            <a:spLocks noGrp="1"/>
          </p:cNvSpPr>
          <p:nvPr>
            <p:ph type="sldNum" sz="quarter" idx="2"/>
          </p:nvPr>
        </p:nvSpPr>
        <p:spPr>
          <a:xfrm>
            <a:off x="8404859" y="6245225"/>
            <a:ext cx="281941" cy="287087"/>
          </a:xfrm>
          <a:prstGeom prst="rect">
            <a:avLst/>
          </a:prstGeom>
        </p:spPr>
        <p:txBody>
          <a:bodyPr anchor="t"/>
          <a:lstStyle>
            <a:lvl1pPr>
              <a:defRPr sz="1400">
                <a:solidFill>
                  <a:srgbClr val="000000"/>
                </a:solidFill>
                <a:latin typeface="+mn-lt"/>
                <a:ea typeface="+mn-ea"/>
                <a:cs typeface="+mn-cs"/>
                <a:sym typeface="Times New Roman"/>
              </a:defRPr>
            </a:lvl1pPr>
          </a:lstStyle>
          <a:p>
            <a:fld id="{86CB4B4D-7CA3-9044-876B-883B54F8677D}" type="slidenum">
              <a:t>‹N°›</a:t>
            </a:fld>
            <a:endParaRPr/>
          </a:p>
        </p:txBody>
      </p:sp>
    </p:spTree>
    <p:extLst>
      <p:ext uri="{BB962C8B-B14F-4D97-AF65-F5344CB8AC3E}">
        <p14:creationId xmlns:p14="http://schemas.microsoft.com/office/powerpoint/2010/main" val="21595172"/>
      </p:ext>
    </p:extLst>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x">
  <p:cSld name="1_Заголовок и вертикальный текст">
    <p:bg>
      <p:bgPr>
        <a:solidFill>
          <a:srgbClr val="0FA6D7"/>
        </a:solidFill>
        <a:effectLst/>
      </p:bgPr>
    </p:bg>
    <p:spTree>
      <p:nvGrpSpPr>
        <p:cNvPr id="1" name=""/>
        <p:cNvGrpSpPr/>
        <p:nvPr/>
      </p:nvGrpSpPr>
      <p:grpSpPr>
        <a:xfrm>
          <a:off x="0" y="0"/>
          <a:ext cx="0" cy="0"/>
          <a:chOff x="0" y="0"/>
          <a:chExt cx="0" cy="0"/>
        </a:xfrm>
      </p:grpSpPr>
      <p:sp>
        <p:nvSpPr>
          <p:cNvPr id="194" name="Shape 194"/>
          <p:cNvSpPr>
            <a:spLocks noGrp="1"/>
          </p:cNvSpPr>
          <p:nvPr>
            <p:ph type="title"/>
          </p:nvPr>
        </p:nvSpPr>
        <p:spPr>
          <a:xfrm>
            <a:off x="457200" y="274638"/>
            <a:ext cx="8229600" cy="1143001"/>
          </a:xfrm>
          <a:prstGeom prst="rect">
            <a:avLst/>
          </a:prstGeom>
        </p:spPr>
        <p:txBody>
          <a:bodyPr/>
          <a:lstStyle>
            <a:lvl1pPr algn="ctr">
              <a:defRPr sz="4400">
                <a:solidFill>
                  <a:srgbClr val="000000"/>
                </a:solidFill>
                <a:latin typeface="Arial"/>
                <a:ea typeface="Arial"/>
                <a:cs typeface="Arial"/>
                <a:sym typeface="Arial"/>
              </a:defRPr>
            </a:lvl1pPr>
          </a:lstStyle>
          <a:p>
            <a:r>
              <a:t>Title Text</a:t>
            </a:r>
          </a:p>
        </p:txBody>
      </p:sp>
      <p:sp>
        <p:nvSpPr>
          <p:cNvPr id="195" name="Shape 195"/>
          <p:cNvSpPr>
            <a:spLocks noGrp="1"/>
          </p:cNvSpPr>
          <p:nvPr>
            <p:ph type="body" idx="1"/>
          </p:nvPr>
        </p:nvSpPr>
        <p:spPr>
          <a:xfrm>
            <a:off x="457200" y="1600200"/>
            <a:ext cx="8229600" cy="4525963"/>
          </a:xfrm>
          <a:prstGeom prst="rect">
            <a:avLst/>
          </a:prstGeom>
        </p:spPr>
        <p:txBody>
          <a:bodyPr>
            <a:normAutofit/>
          </a:bodyPr>
          <a:lstStyle>
            <a:lvl1pPr>
              <a:spcBef>
                <a:spcPts val="700"/>
              </a:spcBef>
              <a:defRPr sz="3200">
                <a:solidFill>
                  <a:srgbClr val="000000"/>
                </a:solidFill>
                <a:latin typeface="Arial"/>
                <a:ea typeface="Arial"/>
                <a:cs typeface="Arial"/>
                <a:sym typeface="Arial"/>
              </a:defRPr>
            </a:lvl1pPr>
            <a:lvl2pPr marL="783771" indent="-326571">
              <a:spcBef>
                <a:spcPts val="700"/>
              </a:spcBef>
              <a:defRPr sz="3200">
                <a:solidFill>
                  <a:srgbClr val="000000"/>
                </a:solidFill>
                <a:latin typeface="Arial"/>
                <a:ea typeface="Arial"/>
                <a:cs typeface="Arial"/>
                <a:sym typeface="Arial"/>
              </a:defRPr>
            </a:lvl2pPr>
            <a:lvl3pPr marL="1219200" indent="-304800">
              <a:spcBef>
                <a:spcPts val="700"/>
              </a:spcBef>
              <a:defRPr sz="3200">
                <a:solidFill>
                  <a:srgbClr val="000000"/>
                </a:solidFill>
                <a:latin typeface="Arial"/>
                <a:ea typeface="Arial"/>
                <a:cs typeface="Arial"/>
                <a:sym typeface="Arial"/>
              </a:defRPr>
            </a:lvl3pPr>
            <a:lvl4pPr marL="1737360" indent="-365760">
              <a:spcBef>
                <a:spcPts val="700"/>
              </a:spcBef>
              <a:defRPr sz="3200">
                <a:solidFill>
                  <a:srgbClr val="000000"/>
                </a:solidFill>
                <a:latin typeface="Arial"/>
                <a:ea typeface="Arial"/>
                <a:cs typeface="Arial"/>
                <a:sym typeface="Arial"/>
              </a:defRPr>
            </a:lvl4pPr>
            <a:lvl5pPr marL="2194560" indent="-365760">
              <a:spcBef>
                <a:spcPts val="700"/>
              </a:spcBef>
              <a:defRPr sz="3200">
                <a:solidFill>
                  <a:srgbClr val="000000"/>
                </a:solidFill>
                <a:latin typeface="Arial"/>
                <a:ea typeface="Arial"/>
                <a:cs typeface="Arial"/>
                <a:sym typeface="Arial"/>
              </a:defRPr>
            </a:lvl5pPr>
          </a:lstStyle>
          <a:p>
            <a:r>
              <a:t>Body Level One</a:t>
            </a:r>
          </a:p>
          <a:p>
            <a:pPr lvl="1"/>
            <a:r>
              <a:t>Body Level Two</a:t>
            </a:r>
          </a:p>
          <a:p>
            <a:pPr lvl="2"/>
            <a:r>
              <a:t>Body Level Three</a:t>
            </a:r>
          </a:p>
          <a:p>
            <a:pPr lvl="3"/>
            <a:r>
              <a:t>Body Level Four</a:t>
            </a:r>
          </a:p>
          <a:p>
            <a:pPr lvl="4"/>
            <a:r>
              <a:t>Body Level Five</a:t>
            </a:r>
          </a:p>
        </p:txBody>
      </p:sp>
      <p:sp>
        <p:nvSpPr>
          <p:cNvPr id="196" name="Shape 196"/>
          <p:cNvSpPr>
            <a:spLocks noGrp="1"/>
          </p:cNvSpPr>
          <p:nvPr>
            <p:ph type="sldNum" sz="quarter" idx="2"/>
          </p:nvPr>
        </p:nvSpPr>
        <p:spPr>
          <a:xfrm>
            <a:off x="8404859" y="6245225"/>
            <a:ext cx="281941" cy="287087"/>
          </a:xfrm>
          <a:prstGeom prst="rect">
            <a:avLst/>
          </a:prstGeom>
        </p:spPr>
        <p:txBody>
          <a:bodyPr anchor="t"/>
          <a:lstStyle>
            <a:lvl1pPr>
              <a:defRPr sz="1400">
                <a:solidFill>
                  <a:srgbClr val="000000"/>
                </a:solidFill>
                <a:latin typeface="+mn-lt"/>
                <a:ea typeface="+mn-ea"/>
                <a:cs typeface="+mn-cs"/>
                <a:sym typeface="Times New Roman"/>
              </a:defRPr>
            </a:lvl1pPr>
          </a:lstStyle>
          <a:p>
            <a:fld id="{86CB4B4D-7CA3-9044-876B-883B54F8677D}" type="slidenum">
              <a:t>‹N°›</a:t>
            </a:fld>
            <a:endParaRPr/>
          </a:p>
        </p:txBody>
      </p:sp>
    </p:spTree>
    <p:extLst>
      <p:ext uri="{BB962C8B-B14F-4D97-AF65-F5344CB8AC3E}">
        <p14:creationId xmlns:p14="http://schemas.microsoft.com/office/powerpoint/2010/main" val="3030354485"/>
      </p:ext>
    </p:extLst>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x">
  <p:cSld name="1_Вертикальный заголовок и текст">
    <p:bg>
      <p:bgPr>
        <a:solidFill>
          <a:srgbClr val="0FA6D7"/>
        </a:solidFill>
        <a:effectLst/>
      </p:bgPr>
    </p:bg>
    <p:spTree>
      <p:nvGrpSpPr>
        <p:cNvPr id="1" name=""/>
        <p:cNvGrpSpPr/>
        <p:nvPr/>
      </p:nvGrpSpPr>
      <p:grpSpPr>
        <a:xfrm>
          <a:off x="0" y="0"/>
          <a:ext cx="0" cy="0"/>
          <a:chOff x="0" y="0"/>
          <a:chExt cx="0" cy="0"/>
        </a:xfrm>
      </p:grpSpPr>
      <p:sp>
        <p:nvSpPr>
          <p:cNvPr id="203" name="Shape 203"/>
          <p:cNvSpPr>
            <a:spLocks noGrp="1"/>
          </p:cNvSpPr>
          <p:nvPr>
            <p:ph type="title"/>
          </p:nvPr>
        </p:nvSpPr>
        <p:spPr>
          <a:xfrm>
            <a:off x="6629400" y="274638"/>
            <a:ext cx="2057400" cy="5851526"/>
          </a:xfrm>
          <a:prstGeom prst="rect">
            <a:avLst/>
          </a:prstGeom>
        </p:spPr>
        <p:txBody>
          <a:bodyPr/>
          <a:lstStyle>
            <a:lvl1pPr algn="ctr">
              <a:defRPr sz="4400">
                <a:solidFill>
                  <a:srgbClr val="000000"/>
                </a:solidFill>
                <a:latin typeface="Arial"/>
                <a:ea typeface="Arial"/>
                <a:cs typeface="Arial"/>
                <a:sym typeface="Arial"/>
              </a:defRPr>
            </a:lvl1pPr>
          </a:lstStyle>
          <a:p>
            <a:r>
              <a:t>Title Text</a:t>
            </a:r>
          </a:p>
        </p:txBody>
      </p:sp>
      <p:sp>
        <p:nvSpPr>
          <p:cNvPr id="204" name="Shape 204"/>
          <p:cNvSpPr>
            <a:spLocks noGrp="1"/>
          </p:cNvSpPr>
          <p:nvPr>
            <p:ph type="body" idx="1"/>
          </p:nvPr>
        </p:nvSpPr>
        <p:spPr>
          <a:xfrm>
            <a:off x="457200" y="274638"/>
            <a:ext cx="6019800" cy="5851526"/>
          </a:xfrm>
          <a:prstGeom prst="rect">
            <a:avLst/>
          </a:prstGeom>
        </p:spPr>
        <p:txBody>
          <a:bodyPr>
            <a:normAutofit/>
          </a:bodyPr>
          <a:lstStyle>
            <a:lvl1pPr>
              <a:spcBef>
                <a:spcPts val="700"/>
              </a:spcBef>
              <a:defRPr sz="3200">
                <a:solidFill>
                  <a:srgbClr val="000000"/>
                </a:solidFill>
                <a:latin typeface="Arial"/>
                <a:ea typeface="Arial"/>
                <a:cs typeface="Arial"/>
                <a:sym typeface="Arial"/>
              </a:defRPr>
            </a:lvl1pPr>
            <a:lvl2pPr marL="783771" indent="-326571">
              <a:spcBef>
                <a:spcPts val="700"/>
              </a:spcBef>
              <a:defRPr sz="3200">
                <a:solidFill>
                  <a:srgbClr val="000000"/>
                </a:solidFill>
                <a:latin typeface="Arial"/>
                <a:ea typeface="Arial"/>
                <a:cs typeface="Arial"/>
                <a:sym typeface="Arial"/>
              </a:defRPr>
            </a:lvl2pPr>
            <a:lvl3pPr marL="1219200" indent="-304800">
              <a:spcBef>
                <a:spcPts val="700"/>
              </a:spcBef>
              <a:defRPr sz="3200">
                <a:solidFill>
                  <a:srgbClr val="000000"/>
                </a:solidFill>
                <a:latin typeface="Arial"/>
                <a:ea typeface="Arial"/>
                <a:cs typeface="Arial"/>
                <a:sym typeface="Arial"/>
              </a:defRPr>
            </a:lvl3pPr>
            <a:lvl4pPr marL="1737360" indent="-365760">
              <a:spcBef>
                <a:spcPts val="700"/>
              </a:spcBef>
              <a:defRPr sz="3200">
                <a:solidFill>
                  <a:srgbClr val="000000"/>
                </a:solidFill>
                <a:latin typeface="Arial"/>
                <a:ea typeface="Arial"/>
                <a:cs typeface="Arial"/>
                <a:sym typeface="Arial"/>
              </a:defRPr>
            </a:lvl4pPr>
            <a:lvl5pPr marL="2194560" indent="-365760">
              <a:spcBef>
                <a:spcPts val="700"/>
              </a:spcBef>
              <a:defRPr sz="3200">
                <a:solidFill>
                  <a:srgbClr val="000000"/>
                </a:solidFill>
                <a:latin typeface="Arial"/>
                <a:ea typeface="Arial"/>
                <a:cs typeface="Arial"/>
                <a:sym typeface="Arial"/>
              </a:defRPr>
            </a:lvl5pPr>
          </a:lstStyle>
          <a:p>
            <a:r>
              <a:t>Body Level One</a:t>
            </a:r>
          </a:p>
          <a:p>
            <a:pPr lvl="1"/>
            <a:r>
              <a:t>Body Level Two</a:t>
            </a:r>
          </a:p>
          <a:p>
            <a:pPr lvl="2"/>
            <a:r>
              <a:t>Body Level Three</a:t>
            </a:r>
          </a:p>
          <a:p>
            <a:pPr lvl="3"/>
            <a:r>
              <a:t>Body Level Four</a:t>
            </a:r>
          </a:p>
          <a:p>
            <a:pPr lvl="4"/>
            <a:r>
              <a:t>Body Level Five</a:t>
            </a:r>
          </a:p>
        </p:txBody>
      </p:sp>
      <p:sp>
        <p:nvSpPr>
          <p:cNvPr id="205" name="Shape 205"/>
          <p:cNvSpPr>
            <a:spLocks noGrp="1"/>
          </p:cNvSpPr>
          <p:nvPr>
            <p:ph type="sldNum" sz="quarter" idx="2"/>
          </p:nvPr>
        </p:nvSpPr>
        <p:spPr>
          <a:xfrm>
            <a:off x="8404859" y="6245225"/>
            <a:ext cx="281941" cy="287087"/>
          </a:xfrm>
          <a:prstGeom prst="rect">
            <a:avLst/>
          </a:prstGeom>
        </p:spPr>
        <p:txBody>
          <a:bodyPr anchor="t"/>
          <a:lstStyle>
            <a:lvl1pPr>
              <a:defRPr sz="1400">
                <a:solidFill>
                  <a:srgbClr val="000000"/>
                </a:solidFill>
                <a:latin typeface="+mn-lt"/>
                <a:ea typeface="+mn-ea"/>
                <a:cs typeface="+mn-cs"/>
                <a:sym typeface="Times New Roman"/>
              </a:defRPr>
            </a:lvl1pPr>
          </a:lstStyle>
          <a:p>
            <a:fld id="{86CB4B4D-7CA3-9044-876B-883B54F8677D}" type="slidenum">
              <a:t>‹N°›</a:t>
            </a:fld>
            <a:endParaRPr/>
          </a:p>
        </p:txBody>
      </p:sp>
    </p:spTree>
    <p:extLst>
      <p:ext uri="{BB962C8B-B14F-4D97-AF65-F5344CB8AC3E}">
        <p14:creationId xmlns:p14="http://schemas.microsoft.com/office/powerpoint/2010/main" val="606253253"/>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5CC32E-590B-477A-8DF6-4710717387D8}" type="datetimeFigureOut">
              <a:rPr lang="fr-FR" smtClean="0"/>
              <a:t>24/02/2025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8B9F292-8B70-4189-8DE8-F7CB822EC765}" type="slidenum">
              <a:rPr lang="fr-FR" smtClean="0"/>
              <a:t>‹N°›</a:t>
            </a:fld>
            <a:endParaRPr lang="fr-FR"/>
          </a:p>
        </p:txBody>
      </p:sp>
    </p:spTree>
    <p:extLst>
      <p:ext uri="{BB962C8B-B14F-4D97-AF65-F5344CB8AC3E}">
        <p14:creationId xmlns:p14="http://schemas.microsoft.com/office/powerpoint/2010/main" val="2679448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629842" y="2505075"/>
            <a:ext cx="3868340"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4629150" y="2505075"/>
            <a:ext cx="3887391"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5CC32E-590B-477A-8DF6-4710717387D8}" type="datetimeFigureOut">
              <a:rPr lang="fr-FR" smtClean="0"/>
              <a:t>24/02/2025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8B9F292-8B70-4189-8DE8-F7CB822EC765}" type="slidenum">
              <a:rPr lang="fr-FR" smtClean="0"/>
              <a:t>‹N°›</a:t>
            </a:fld>
            <a:endParaRPr lang="fr-FR"/>
          </a:p>
        </p:txBody>
      </p:sp>
    </p:spTree>
    <p:extLst>
      <p:ext uri="{BB962C8B-B14F-4D97-AF65-F5344CB8AC3E}">
        <p14:creationId xmlns:p14="http://schemas.microsoft.com/office/powerpoint/2010/main" val="1975242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5CC32E-590B-477A-8DF6-4710717387D8}" type="datetimeFigureOut">
              <a:rPr lang="fr-FR" smtClean="0"/>
              <a:t>24/02/2025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8B9F292-8B70-4189-8DE8-F7CB822EC765}" type="slidenum">
              <a:rPr lang="fr-FR" smtClean="0"/>
              <a:t>‹N°›</a:t>
            </a:fld>
            <a:endParaRPr lang="fr-FR"/>
          </a:p>
        </p:txBody>
      </p:sp>
    </p:spTree>
    <p:extLst>
      <p:ext uri="{BB962C8B-B14F-4D97-AF65-F5344CB8AC3E}">
        <p14:creationId xmlns:p14="http://schemas.microsoft.com/office/powerpoint/2010/main" val="3976921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5CC32E-590B-477A-8DF6-4710717387D8}" type="datetimeFigureOut">
              <a:rPr lang="fr-FR" smtClean="0"/>
              <a:t>24/02/2025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D8B9F292-8B70-4189-8DE8-F7CB822EC765}" type="slidenum">
              <a:rPr lang="fr-FR" smtClean="0"/>
              <a:t>‹N°›</a:t>
            </a:fld>
            <a:endParaRPr lang="fr-FR"/>
          </a:p>
        </p:txBody>
      </p:sp>
    </p:spTree>
    <p:extLst>
      <p:ext uri="{BB962C8B-B14F-4D97-AF65-F5344CB8AC3E}">
        <p14:creationId xmlns:p14="http://schemas.microsoft.com/office/powerpoint/2010/main" val="1738819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E85CC32E-590B-477A-8DF6-4710717387D8}" type="datetimeFigureOut">
              <a:rPr lang="fr-FR" smtClean="0"/>
              <a:t>24/02/2025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8B9F292-8B70-4189-8DE8-F7CB822EC765}" type="slidenum">
              <a:rPr lang="fr-FR" smtClean="0"/>
              <a:t>‹N°›</a:t>
            </a:fld>
            <a:endParaRPr lang="fr-FR"/>
          </a:p>
        </p:txBody>
      </p:sp>
    </p:spTree>
    <p:extLst>
      <p:ext uri="{BB962C8B-B14F-4D97-AF65-F5344CB8AC3E}">
        <p14:creationId xmlns:p14="http://schemas.microsoft.com/office/powerpoint/2010/main" val="6319771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E85CC32E-590B-477A-8DF6-4710717387D8}" type="datetimeFigureOut">
              <a:rPr lang="fr-FR" smtClean="0"/>
              <a:t>24/02/2025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8B9F292-8B70-4189-8DE8-F7CB822EC765}" type="slidenum">
              <a:rPr lang="fr-FR" smtClean="0"/>
              <a:t>‹N°›</a:t>
            </a:fld>
            <a:endParaRPr lang="fr-FR"/>
          </a:p>
        </p:txBody>
      </p:sp>
    </p:spTree>
    <p:extLst>
      <p:ext uri="{BB962C8B-B14F-4D97-AF65-F5344CB8AC3E}">
        <p14:creationId xmlns:p14="http://schemas.microsoft.com/office/powerpoint/2010/main" val="4208487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18" Type="http://schemas.openxmlformats.org/officeDocument/2006/relationships/slideLayout" Target="../slideLayouts/slideLayout30.xml"/><Relationship Id="rId3" Type="http://schemas.openxmlformats.org/officeDocument/2006/relationships/slideLayout" Target="../slideLayouts/slideLayout15.xml"/><Relationship Id="rId21" Type="http://schemas.openxmlformats.org/officeDocument/2006/relationships/slideLayout" Target="../slideLayouts/slideLayout33.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20" Type="http://schemas.openxmlformats.org/officeDocument/2006/relationships/slideLayout" Target="../slideLayouts/slideLayout3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24" Type="http://schemas.openxmlformats.org/officeDocument/2006/relationships/image" Target="../media/image1.png"/><Relationship Id="rId5" Type="http://schemas.openxmlformats.org/officeDocument/2006/relationships/slideLayout" Target="../slideLayouts/slideLayout17.xml"/><Relationship Id="rId15" Type="http://schemas.openxmlformats.org/officeDocument/2006/relationships/slideLayout" Target="../slideLayouts/slideLayout27.xml"/><Relationship Id="rId23" Type="http://schemas.openxmlformats.org/officeDocument/2006/relationships/theme" Target="../theme/theme2.xml"/><Relationship Id="rId10" Type="http://schemas.openxmlformats.org/officeDocument/2006/relationships/slideLayout" Target="../slideLayouts/slideLayout22.xml"/><Relationship Id="rId19" Type="http://schemas.openxmlformats.org/officeDocument/2006/relationships/slideLayout" Target="../slideLayouts/slideLayout31.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 Id="rId22"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5CC32E-590B-477A-8DF6-4710717387D8}" type="datetimeFigureOut">
              <a:rPr lang="fr-FR" smtClean="0"/>
              <a:t>24/02/2025</a:t>
            </a:fld>
            <a:endParaRPr lang="fr-F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B9F292-8B70-4189-8DE8-F7CB822EC765}" type="slidenum">
              <a:rPr lang="fr-FR" smtClean="0"/>
              <a:t>‹N°›</a:t>
            </a:fld>
            <a:endParaRPr lang="fr-FR"/>
          </a:p>
        </p:txBody>
      </p:sp>
    </p:spTree>
    <p:extLst>
      <p:ext uri="{BB962C8B-B14F-4D97-AF65-F5344CB8AC3E}">
        <p14:creationId xmlns:p14="http://schemas.microsoft.com/office/powerpoint/2010/main" val="21972949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788"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3">
            <a:lumOff val="44000"/>
          </a:schemeClr>
        </a:solidFill>
        <a:effectLst/>
      </p:bgPr>
    </p:bg>
    <p:spTree>
      <p:nvGrpSpPr>
        <p:cNvPr id="1" name=""/>
        <p:cNvGrpSpPr/>
        <p:nvPr/>
      </p:nvGrpSpPr>
      <p:grpSpPr>
        <a:xfrm>
          <a:off x="0" y="0"/>
          <a:ext cx="0" cy="0"/>
          <a:chOff x="0" y="0"/>
          <a:chExt cx="0" cy="0"/>
        </a:xfrm>
      </p:grpSpPr>
      <p:sp>
        <p:nvSpPr>
          <p:cNvPr id="2" name="Shape 2"/>
          <p:cNvSpPr/>
          <p:nvPr/>
        </p:nvSpPr>
        <p:spPr>
          <a:xfrm>
            <a:off x="0" y="-171450"/>
            <a:ext cx="9144000" cy="898525"/>
          </a:xfrm>
          <a:prstGeom prst="rect">
            <a:avLst/>
          </a:prstGeom>
          <a:solidFill>
            <a:schemeClr val="accent3">
              <a:lumOff val="44000"/>
            </a:schemeClr>
          </a:solidFill>
          <a:ln w="12700">
            <a:miter lim="400000"/>
          </a:ln>
        </p:spPr>
        <p:txBody>
          <a:bodyPr lIns="45719" rIns="45719" anchor="ctr"/>
          <a:lstStyle/>
          <a:p>
            <a:pPr>
              <a:defRPr>
                <a:solidFill>
                  <a:schemeClr val="accent3">
                    <a:lumOff val="44000"/>
                  </a:schemeClr>
                </a:solidFill>
                <a:latin typeface="Arial Unicode MS"/>
                <a:ea typeface="Arial Unicode MS"/>
                <a:cs typeface="Arial Unicode MS"/>
                <a:sym typeface="Arial Unicode MS"/>
              </a:defRPr>
            </a:pPr>
            <a:endParaRPr/>
          </a:p>
        </p:txBody>
      </p:sp>
      <p:pic>
        <p:nvPicPr>
          <p:cNvPr id="3" name="image1.png" descr="UNODC_logo_E_unblue_3"/>
          <p:cNvPicPr>
            <a:picLocks noChangeAspect="1"/>
          </p:cNvPicPr>
          <p:nvPr/>
        </p:nvPicPr>
        <p:blipFill>
          <a:blip r:embed="rId24"/>
          <a:stretch>
            <a:fillRect/>
          </a:stretch>
        </p:blipFill>
        <p:spPr>
          <a:xfrm>
            <a:off x="179387" y="17462"/>
            <a:ext cx="3241676" cy="603251"/>
          </a:xfrm>
          <a:prstGeom prst="rect">
            <a:avLst/>
          </a:prstGeom>
          <a:ln w="12700">
            <a:miter lim="400000"/>
          </a:ln>
        </p:spPr>
      </p:pic>
      <p:sp>
        <p:nvSpPr>
          <p:cNvPr id="4" name="Shape 4"/>
          <p:cNvSpPr>
            <a:spLocks noGrp="1"/>
          </p:cNvSpPr>
          <p:nvPr>
            <p:ph type="title"/>
          </p:nvPr>
        </p:nvSpPr>
        <p:spPr>
          <a:xfrm>
            <a:off x="685800" y="609600"/>
            <a:ext cx="7772400" cy="1143000"/>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normAutofit/>
          </a:bodyPr>
          <a:lstStyle/>
          <a:p>
            <a:r>
              <a:t>Title Text</a:t>
            </a:r>
          </a:p>
        </p:txBody>
      </p:sp>
      <p:sp>
        <p:nvSpPr>
          <p:cNvPr id="5" name="Shape 5"/>
          <p:cNvSpPr>
            <a:spLocks noGrp="1"/>
          </p:cNvSpPr>
          <p:nvPr>
            <p:ph type="body" idx="1"/>
          </p:nvPr>
        </p:nvSpPr>
        <p:spPr>
          <a:xfrm>
            <a:off x="457200" y="1600200"/>
            <a:ext cx="8229600" cy="4525963"/>
          </a:xfrm>
          <a:prstGeom prst="rect">
            <a:avLst/>
          </a:prstGeom>
          <a:ln w="12700">
            <a:miter lim="400000"/>
          </a:ln>
          <a:extLst>
            <a:ext uri="{C572A759-6A51-4108-AA02-DFA0A04FC94B}">
              <ma14:wrappingTextBoxFlag xmlns="" xmlns:ma14="http://schemas.microsoft.com/office/mac/drawingml/2011/main" val="1"/>
            </a:ext>
          </a:extLst>
        </p:spPr>
        <p:txBody>
          <a:bodyPr lIns="45719" rIns="45719"/>
          <a:lstStyle/>
          <a:p>
            <a:r>
              <a:t>Body Level One</a:t>
            </a:r>
          </a:p>
          <a:p>
            <a:pPr lvl="1"/>
            <a:r>
              <a:t>Body Level Two</a:t>
            </a:r>
          </a:p>
          <a:p>
            <a:pPr lvl="2"/>
            <a:r>
              <a:t>Body Level Three</a:t>
            </a:r>
          </a:p>
          <a:p>
            <a:pPr lvl="3"/>
            <a:r>
              <a:t>Body Level Four</a:t>
            </a:r>
          </a:p>
          <a:p>
            <a:pPr lvl="4"/>
            <a:r>
              <a:t>Body Level Five</a:t>
            </a:r>
          </a:p>
        </p:txBody>
      </p:sp>
      <p:sp>
        <p:nvSpPr>
          <p:cNvPr id="6" name="Shape 6"/>
          <p:cNvSpPr>
            <a:spLocks noGrp="1"/>
          </p:cNvSpPr>
          <p:nvPr>
            <p:ph type="sldNum" sz="quarter" idx="2"/>
          </p:nvPr>
        </p:nvSpPr>
        <p:spPr>
          <a:xfrm>
            <a:off x="4419600" y="6172200"/>
            <a:ext cx="2133600" cy="368301"/>
          </a:xfrm>
          <a:prstGeom prst="rect">
            <a:avLst/>
          </a:prstGeom>
          <a:ln w="12700">
            <a:miter lim="400000"/>
          </a:ln>
        </p:spPr>
        <p:txBody>
          <a:bodyPr wrap="none" lIns="45719" rIns="45719" anchor="ctr">
            <a:spAutoFit/>
          </a:bodyPr>
          <a:lstStyle>
            <a:lvl1pPr algn="r">
              <a:defRPr sz="1200">
                <a:solidFill>
                  <a:schemeClr val="accent3">
                    <a:lumOff val="44000"/>
                  </a:schemeClr>
                </a:solidFill>
                <a:latin typeface="Arial Unicode MS"/>
                <a:ea typeface="Arial Unicode MS"/>
                <a:cs typeface="Arial Unicode MS"/>
                <a:sym typeface="Arial Unicode MS"/>
              </a:defRPr>
            </a:lvl1pPr>
          </a:lstStyle>
          <a:p>
            <a:fld id="{86CB4B4D-7CA3-9044-876B-883B54F8677D}" type="slidenum">
              <a:t>‹N°›</a:t>
            </a:fld>
            <a:endParaRPr/>
          </a:p>
        </p:txBody>
      </p:sp>
    </p:spTree>
    <p:extLst>
      <p:ext uri="{BB962C8B-B14F-4D97-AF65-F5344CB8AC3E}">
        <p14:creationId xmlns:p14="http://schemas.microsoft.com/office/powerpoint/2010/main" val="1310843309"/>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 id="2147483760" r:id="rId13"/>
    <p:sldLayoutId id="2147483761" r:id="rId14"/>
    <p:sldLayoutId id="2147483762" r:id="rId15"/>
    <p:sldLayoutId id="2147483763" r:id="rId16"/>
    <p:sldLayoutId id="2147483764" r:id="rId17"/>
    <p:sldLayoutId id="2147483765" r:id="rId18"/>
    <p:sldLayoutId id="2147483766" r:id="rId19"/>
    <p:sldLayoutId id="2147483767" r:id="rId20"/>
    <p:sldLayoutId id="2147483768" r:id="rId21"/>
    <p:sldLayoutId id="2147483769" r:id="rId22"/>
  </p:sldLayoutIdLst>
  <p:transition spd="med"/>
  <p:txStyles>
    <p:titleStyle>
      <a:lvl1pPr marL="0" marR="0" indent="0" algn="l" defTabSz="914400" rtl="0" latinLnBrk="0">
        <a:lnSpc>
          <a:spcPct val="100000"/>
        </a:lnSpc>
        <a:spcBef>
          <a:spcPts val="0"/>
        </a:spcBef>
        <a:spcAft>
          <a:spcPts val="0"/>
        </a:spcAft>
        <a:buClrTx/>
        <a:buSzTx/>
        <a:buFontTx/>
        <a:buNone/>
        <a:tabLst/>
        <a:defRPr sz="3000" b="0" i="0" u="none" strike="noStrike" cap="none" spc="0" baseline="0">
          <a:ln>
            <a:noFill/>
          </a:ln>
          <a:solidFill>
            <a:srgbClr val="00B0F0"/>
          </a:solidFill>
          <a:uFillTx/>
          <a:latin typeface="Calibri Light"/>
          <a:ea typeface="Calibri Light"/>
          <a:cs typeface="Calibri Light"/>
          <a:sym typeface="Calibri Light"/>
        </a:defRPr>
      </a:lvl1pPr>
      <a:lvl2pPr marL="0" marR="0" indent="0" algn="l" defTabSz="914400" rtl="0" latinLnBrk="0">
        <a:lnSpc>
          <a:spcPct val="100000"/>
        </a:lnSpc>
        <a:spcBef>
          <a:spcPts val="0"/>
        </a:spcBef>
        <a:spcAft>
          <a:spcPts val="0"/>
        </a:spcAft>
        <a:buClrTx/>
        <a:buSzTx/>
        <a:buFontTx/>
        <a:buNone/>
        <a:tabLst/>
        <a:defRPr sz="3000" b="0" i="0" u="none" strike="noStrike" cap="none" spc="0" baseline="0">
          <a:ln>
            <a:noFill/>
          </a:ln>
          <a:solidFill>
            <a:srgbClr val="00B0F0"/>
          </a:solidFill>
          <a:uFillTx/>
          <a:latin typeface="Calibri Light"/>
          <a:ea typeface="Calibri Light"/>
          <a:cs typeface="Calibri Light"/>
          <a:sym typeface="Calibri Light"/>
        </a:defRPr>
      </a:lvl2pPr>
      <a:lvl3pPr marL="0" marR="0" indent="0" algn="l" defTabSz="914400" rtl="0" latinLnBrk="0">
        <a:lnSpc>
          <a:spcPct val="100000"/>
        </a:lnSpc>
        <a:spcBef>
          <a:spcPts val="0"/>
        </a:spcBef>
        <a:spcAft>
          <a:spcPts val="0"/>
        </a:spcAft>
        <a:buClrTx/>
        <a:buSzTx/>
        <a:buFontTx/>
        <a:buNone/>
        <a:tabLst/>
        <a:defRPr sz="3000" b="0" i="0" u="none" strike="noStrike" cap="none" spc="0" baseline="0">
          <a:ln>
            <a:noFill/>
          </a:ln>
          <a:solidFill>
            <a:srgbClr val="00B0F0"/>
          </a:solidFill>
          <a:uFillTx/>
          <a:latin typeface="Calibri Light"/>
          <a:ea typeface="Calibri Light"/>
          <a:cs typeface="Calibri Light"/>
          <a:sym typeface="Calibri Light"/>
        </a:defRPr>
      </a:lvl3pPr>
      <a:lvl4pPr marL="0" marR="0" indent="0" algn="l" defTabSz="914400" rtl="0" latinLnBrk="0">
        <a:lnSpc>
          <a:spcPct val="100000"/>
        </a:lnSpc>
        <a:spcBef>
          <a:spcPts val="0"/>
        </a:spcBef>
        <a:spcAft>
          <a:spcPts val="0"/>
        </a:spcAft>
        <a:buClrTx/>
        <a:buSzTx/>
        <a:buFontTx/>
        <a:buNone/>
        <a:tabLst/>
        <a:defRPr sz="3000" b="0" i="0" u="none" strike="noStrike" cap="none" spc="0" baseline="0">
          <a:ln>
            <a:noFill/>
          </a:ln>
          <a:solidFill>
            <a:srgbClr val="00B0F0"/>
          </a:solidFill>
          <a:uFillTx/>
          <a:latin typeface="Calibri Light"/>
          <a:ea typeface="Calibri Light"/>
          <a:cs typeface="Calibri Light"/>
          <a:sym typeface="Calibri Light"/>
        </a:defRPr>
      </a:lvl4pPr>
      <a:lvl5pPr marL="0" marR="0" indent="0" algn="l" defTabSz="914400" rtl="0" latinLnBrk="0">
        <a:lnSpc>
          <a:spcPct val="100000"/>
        </a:lnSpc>
        <a:spcBef>
          <a:spcPts val="0"/>
        </a:spcBef>
        <a:spcAft>
          <a:spcPts val="0"/>
        </a:spcAft>
        <a:buClrTx/>
        <a:buSzTx/>
        <a:buFontTx/>
        <a:buNone/>
        <a:tabLst/>
        <a:defRPr sz="3000" b="0" i="0" u="none" strike="noStrike" cap="none" spc="0" baseline="0">
          <a:ln>
            <a:noFill/>
          </a:ln>
          <a:solidFill>
            <a:srgbClr val="00B0F0"/>
          </a:solidFill>
          <a:uFillTx/>
          <a:latin typeface="Calibri Light"/>
          <a:ea typeface="Calibri Light"/>
          <a:cs typeface="Calibri Light"/>
          <a:sym typeface="Calibri Light"/>
        </a:defRPr>
      </a:lvl5pPr>
      <a:lvl6pPr marL="0" marR="0" indent="457200" algn="l" defTabSz="914400" rtl="0" latinLnBrk="0">
        <a:lnSpc>
          <a:spcPct val="100000"/>
        </a:lnSpc>
        <a:spcBef>
          <a:spcPts val="0"/>
        </a:spcBef>
        <a:spcAft>
          <a:spcPts val="0"/>
        </a:spcAft>
        <a:buClrTx/>
        <a:buSzTx/>
        <a:buFontTx/>
        <a:buNone/>
        <a:tabLst/>
        <a:defRPr sz="3000" b="0" i="0" u="none" strike="noStrike" cap="none" spc="0" baseline="0">
          <a:ln>
            <a:noFill/>
          </a:ln>
          <a:solidFill>
            <a:srgbClr val="00B0F0"/>
          </a:solidFill>
          <a:uFillTx/>
          <a:latin typeface="Calibri Light"/>
          <a:ea typeface="Calibri Light"/>
          <a:cs typeface="Calibri Light"/>
          <a:sym typeface="Calibri Light"/>
        </a:defRPr>
      </a:lvl6pPr>
      <a:lvl7pPr marL="0" marR="0" indent="914400" algn="l" defTabSz="914400" rtl="0" latinLnBrk="0">
        <a:lnSpc>
          <a:spcPct val="100000"/>
        </a:lnSpc>
        <a:spcBef>
          <a:spcPts val="0"/>
        </a:spcBef>
        <a:spcAft>
          <a:spcPts val="0"/>
        </a:spcAft>
        <a:buClrTx/>
        <a:buSzTx/>
        <a:buFontTx/>
        <a:buNone/>
        <a:tabLst/>
        <a:defRPr sz="3000" b="0" i="0" u="none" strike="noStrike" cap="none" spc="0" baseline="0">
          <a:ln>
            <a:noFill/>
          </a:ln>
          <a:solidFill>
            <a:srgbClr val="00B0F0"/>
          </a:solidFill>
          <a:uFillTx/>
          <a:latin typeface="Calibri Light"/>
          <a:ea typeface="Calibri Light"/>
          <a:cs typeface="Calibri Light"/>
          <a:sym typeface="Calibri Light"/>
        </a:defRPr>
      </a:lvl7pPr>
      <a:lvl8pPr marL="0" marR="0" indent="1371600" algn="l" defTabSz="914400" rtl="0" latinLnBrk="0">
        <a:lnSpc>
          <a:spcPct val="100000"/>
        </a:lnSpc>
        <a:spcBef>
          <a:spcPts val="0"/>
        </a:spcBef>
        <a:spcAft>
          <a:spcPts val="0"/>
        </a:spcAft>
        <a:buClrTx/>
        <a:buSzTx/>
        <a:buFontTx/>
        <a:buNone/>
        <a:tabLst/>
        <a:defRPr sz="3000" b="0" i="0" u="none" strike="noStrike" cap="none" spc="0" baseline="0">
          <a:ln>
            <a:noFill/>
          </a:ln>
          <a:solidFill>
            <a:srgbClr val="00B0F0"/>
          </a:solidFill>
          <a:uFillTx/>
          <a:latin typeface="Calibri Light"/>
          <a:ea typeface="Calibri Light"/>
          <a:cs typeface="Calibri Light"/>
          <a:sym typeface="Calibri Light"/>
        </a:defRPr>
      </a:lvl8pPr>
      <a:lvl9pPr marL="0" marR="0" indent="1828800" algn="l" defTabSz="914400" rtl="0" latinLnBrk="0">
        <a:lnSpc>
          <a:spcPct val="100000"/>
        </a:lnSpc>
        <a:spcBef>
          <a:spcPts val="0"/>
        </a:spcBef>
        <a:spcAft>
          <a:spcPts val="0"/>
        </a:spcAft>
        <a:buClrTx/>
        <a:buSzTx/>
        <a:buFontTx/>
        <a:buNone/>
        <a:tabLst/>
        <a:defRPr sz="3000" b="0" i="0" u="none" strike="noStrike" cap="none" spc="0" baseline="0">
          <a:ln>
            <a:noFill/>
          </a:ln>
          <a:solidFill>
            <a:srgbClr val="00B0F0"/>
          </a:solidFill>
          <a:uFillTx/>
          <a:latin typeface="Calibri Light"/>
          <a:ea typeface="Calibri Light"/>
          <a:cs typeface="Calibri Light"/>
          <a:sym typeface="Calibri Light"/>
        </a:defRPr>
      </a:lvl9pPr>
    </p:titleStyle>
    <p:bodyStyle>
      <a:lvl1pPr marL="342900" marR="0" indent="-342900" algn="l" defTabSz="914400" rtl="0" latinLnBrk="0">
        <a:lnSpc>
          <a:spcPct val="100000"/>
        </a:lnSpc>
        <a:spcBef>
          <a:spcPts val="600"/>
        </a:spcBef>
        <a:spcAft>
          <a:spcPts val="0"/>
        </a:spcAft>
        <a:buClrTx/>
        <a:buSzPct val="100000"/>
        <a:buFontTx/>
        <a:buChar char="•"/>
        <a:tabLst/>
        <a:defRPr sz="2800" b="0" i="0" u="none" strike="noStrike" cap="none" spc="0" baseline="0">
          <a:ln>
            <a:noFill/>
          </a:ln>
          <a:solidFill>
            <a:srgbClr val="00B0F0"/>
          </a:solidFill>
          <a:uFillTx/>
          <a:latin typeface="Calibri"/>
          <a:ea typeface="Calibri"/>
          <a:cs typeface="Calibri"/>
          <a:sym typeface="Calibri"/>
        </a:defRPr>
      </a:lvl1pPr>
      <a:lvl2pPr marL="790575" marR="0" indent="-333375" algn="l" defTabSz="914400" rtl="0" latinLnBrk="0">
        <a:lnSpc>
          <a:spcPct val="100000"/>
        </a:lnSpc>
        <a:spcBef>
          <a:spcPts val="600"/>
        </a:spcBef>
        <a:spcAft>
          <a:spcPts val="0"/>
        </a:spcAft>
        <a:buClrTx/>
        <a:buSzPct val="100000"/>
        <a:buFontTx/>
        <a:buChar char="–"/>
        <a:tabLst/>
        <a:defRPr sz="2800" b="0" i="0" u="none" strike="noStrike" cap="none" spc="0" baseline="0">
          <a:ln>
            <a:noFill/>
          </a:ln>
          <a:solidFill>
            <a:srgbClr val="00B0F0"/>
          </a:solidFill>
          <a:uFillTx/>
          <a:latin typeface="Calibri"/>
          <a:ea typeface="Calibri"/>
          <a:cs typeface="Calibri"/>
          <a:sym typeface="Calibri"/>
        </a:defRPr>
      </a:lvl2pPr>
      <a:lvl3pPr marL="1234439" marR="0" indent="-320039" algn="l" defTabSz="914400" rtl="0" latinLnBrk="0">
        <a:lnSpc>
          <a:spcPct val="100000"/>
        </a:lnSpc>
        <a:spcBef>
          <a:spcPts val="600"/>
        </a:spcBef>
        <a:spcAft>
          <a:spcPts val="0"/>
        </a:spcAft>
        <a:buClrTx/>
        <a:buSzPct val="100000"/>
        <a:buFontTx/>
        <a:buChar char="•"/>
        <a:tabLst/>
        <a:defRPr sz="2800" b="0" i="0" u="none" strike="noStrike" cap="none" spc="0" baseline="0">
          <a:ln>
            <a:noFill/>
          </a:ln>
          <a:solidFill>
            <a:srgbClr val="00B0F0"/>
          </a:solidFill>
          <a:uFillTx/>
          <a:latin typeface="Calibri"/>
          <a:ea typeface="Calibri"/>
          <a:cs typeface="Calibri"/>
          <a:sym typeface="Calibri"/>
        </a:defRPr>
      </a:lvl3pPr>
      <a:lvl4pPr marL="1727200" marR="0" indent="-355600" algn="l" defTabSz="914400" rtl="0" latinLnBrk="0">
        <a:lnSpc>
          <a:spcPct val="100000"/>
        </a:lnSpc>
        <a:spcBef>
          <a:spcPts val="600"/>
        </a:spcBef>
        <a:spcAft>
          <a:spcPts val="0"/>
        </a:spcAft>
        <a:buClrTx/>
        <a:buSzPct val="100000"/>
        <a:buFontTx/>
        <a:buChar char="–"/>
        <a:tabLst/>
        <a:defRPr sz="2800" b="0" i="0" u="none" strike="noStrike" cap="none" spc="0" baseline="0">
          <a:ln>
            <a:noFill/>
          </a:ln>
          <a:solidFill>
            <a:srgbClr val="00B0F0"/>
          </a:solidFill>
          <a:uFillTx/>
          <a:latin typeface="Calibri"/>
          <a:ea typeface="Calibri"/>
          <a:cs typeface="Calibri"/>
          <a:sym typeface="Calibri"/>
        </a:defRPr>
      </a:lvl4pPr>
      <a:lvl5pPr marL="2184400" marR="0" indent="-355600" algn="l" defTabSz="914400" rtl="0" latinLnBrk="0">
        <a:lnSpc>
          <a:spcPct val="100000"/>
        </a:lnSpc>
        <a:spcBef>
          <a:spcPts val="600"/>
        </a:spcBef>
        <a:spcAft>
          <a:spcPts val="0"/>
        </a:spcAft>
        <a:buClrTx/>
        <a:buSzPct val="100000"/>
        <a:buFontTx/>
        <a:buChar char="»"/>
        <a:tabLst/>
        <a:defRPr sz="2800" b="0" i="0" u="none" strike="noStrike" cap="none" spc="0" baseline="0">
          <a:ln>
            <a:noFill/>
          </a:ln>
          <a:solidFill>
            <a:srgbClr val="00B0F0"/>
          </a:solidFill>
          <a:uFillTx/>
          <a:latin typeface="Calibri"/>
          <a:ea typeface="Calibri"/>
          <a:cs typeface="Calibri"/>
          <a:sym typeface="Calibri"/>
        </a:defRPr>
      </a:lvl5pPr>
      <a:lvl6pPr marL="2641600" marR="0" indent="-355600" algn="l" defTabSz="914400" rtl="0" latinLnBrk="0">
        <a:lnSpc>
          <a:spcPct val="100000"/>
        </a:lnSpc>
        <a:spcBef>
          <a:spcPts val="600"/>
        </a:spcBef>
        <a:spcAft>
          <a:spcPts val="0"/>
        </a:spcAft>
        <a:buClrTx/>
        <a:buSzPct val="100000"/>
        <a:buFontTx/>
        <a:buChar char="»"/>
        <a:tabLst/>
        <a:defRPr sz="2800" b="0" i="0" u="none" strike="noStrike" cap="none" spc="0" baseline="0">
          <a:ln>
            <a:noFill/>
          </a:ln>
          <a:solidFill>
            <a:srgbClr val="00B0F0"/>
          </a:solidFill>
          <a:uFillTx/>
          <a:latin typeface="Calibri"/>
          <a:ea typeface="Calibri"/>
          <a:cs typeface="Calibri"/>
          <a:sym typeface="Calibri"/>
        </a:defRPr>
      </a:lvl6pPr>
      <a:lvl7pPr marL="3098800" marR="0" indent="-355600" algn="l" defTabSz="914400" rtl="0" latinLnBrk="0">
        <a:lnSpc>
          <a:spcPct val="100000"/>
        </a:lnSpc>
        <a:spcBef>
          <a:spcPts val="600"/>
        </a:spcBef>
        <a:spcAft>
          <a:spcPts val="0"/>
        </a:spcAft>
        <a:buClrTx/>
        <a:buSzPct val="100000"/>
        <a:buFontTx/>
        <a:buChar char="»"/>
        <a:tabLst/>
        <a:defRPr sz="2800" b="0" i="0" u="none" strike="noStrike" cap="none" spc="0" baseline="0">
          <a:ln>
            <a:noFill/>
          </a:ln>
          <a:solidFill>
            <a:srgbClr val="00B0F0"/>
          </a:solidFill>
          <a:uFillTx/>
          <a:latin typeface="Calibri"/>
          <a:ea typeface="Calibri"/>
          <a:cs typeface="Calibri"/>
          <a:sym typeface="Calibri"/>
        </a:defRPr>
      </a:lvl7pPr>
      <a:lvl8pPr marL="3556000" marR="0" indent="-355600" algn="l" defTabSz="914400" rtl="0" latinLnBrk="0">
        <a:lnSpc>
          <a:spcPct val="100000"/>
        </a:lnSpc>
        <a:spcBef>
          <a:spcPts val="600"/>
        </a:spcBef>
        <a:spcAft>
          <a:spcPts val="0"/>
        </a:spcAft>
        <a:buClrTx/>
        <a:buSzPct val="100000"/>
        <a:buFontTx/>
        <a:buChar char="»"/>
        <a:tabLst/>
        <a:defRPr sz="2800" b="0" i="0" u="none" strike="noStrike" cap="none" spc="0" baseline="0">
          <a:ln>
            <a:noFill/>
          </a:ln>
          <a:solidFill>
            <a:srgbClr val="00B0F0"/>
          </a:solidFill>
          <a:uFillTx/>
          <a:latin typeface="Calibri"/>
          <a:ea typeface="Calibri"/>
          <a:cs typeface="Calibri"/>
          <a:sym typeface="Calibri"/>
        </a:defRPr>
      </a:lvl8pPr>
      <a:lvl9pPr marL="4013200" marR="0" indent="-355600" algn="l" defTabSz="914400" rtl="0" latinLnBrk="0">
        <a:lnSpc>
          <a:spcPct val="100000"/>
        </a:lnSpc>
        <a:spcBef>
          <a:spcPts val="600"/>
        </a:spcBef>
        <a:spcAft>
          <a:spcPts val="0"/>
        </a:spcAft>
        <a:buClrTx/>
        <a:buSzPct val="100000"/>
        <a:buFontTx/>
        <a:buChar char="»"/>
        <a:tabLst/>
        <a:defRPr sz="2800" b="0" i="0" u="none" strike="noStrike" cap="none" spc="0" baseline="0">
          <a:ln>
            <a:noFill/>
          </a:ln>
          <a:solidFill>
            <a:srgbClr val="00B0F0"/>
          </a:solidFill>
          <a:uFillTx/>
          <a:latin typeface="Calibri"/>
          <a:ea typeface="Calibri"/>
          <a:cs typeface="Calibri"/>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Unicode MS"/>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Unicode MS"/>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Unicode MS"/>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Unicode MS"/>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Unicode MS"/>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Unicode MS"/>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Unicode MS"/>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Unicode MS"/>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Unicode M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964B1E-85B5-8269-2617-FC95FC17BF90}"/>
            </a:ext>
          </a:extLst>
        </p:cNvPr>
        <p:cNvGrpSpPr/>
        <p:nvPr/>
      </p:nvGrpSpPr>
      <p:grpSpPr>
        <a:xfrm>
          <a:off x="0" y="0"/>
          <a:ext cx="0" cy="0"/>
          <a:chOff x="0" y="0"/>
          <a:chExt cx="0" cy="0"/>
        </a:xfrm>
      </p:grpSpPr>
      <p:sp>
        <p:nvSpPr>
          <p:cNvPr id="10" name="CuadroTexto 9">
            <a:extLst>
              <a:ext uri="{FF2B5EF4-FFF2-40B4-BE49-F238E27FC236}">
                <a16:creationId xmlns:a16="http://schemas.microsoft.com/office/drawing/2014/main" id="{400A1523-FF10-05F3-A5F9-A2C72C235346}"/>
              </a:ext>
            </a:extLst>
          </p:cNvPr>
          <p:cNvSpPr txBox="1"/>
          <p:nvPr/>
        </p:nvSpPr>
        <p:spPr>
          <a:xfrm>
            <a:off x="764275" y="3551666"/>
            <a:ext cx="7833815" cy="236988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2800" b="1" dirty="0">
                <a:solidFill>
                  <a:prstClr val="black"/>
                </a:solidFill>
                <a:latin typeface="Calibri" panose="020F0502020204030204"/>
              </a:rPr>
              <a:t> </a:t>
            </a:r>
            <a:r>
              <a:rPr lang="fr-FR" sz="2800" b="1" dirty="0">
                <a:solidFill>
                  <a:srgbClr val="002060"/>
                </a:solidFill>
                <a:latin typeface="Calibri" panose="020F0502020204030204"/>
              </a:rPr>
              <a:t>MODULE : SANCTIONS FINANCIÈRES CIBLÉES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20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20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2000" b="1" i="0" u="none" strike="noStrike" kern="1200" cap="none" spc="0" normalizeH="0" baseline="0" noProof="0" dirty="0">
                <a:ln>
                  <a:noFill/>
                </a:ln>
                <a:solidFill>
                  <a:schemeClr val="accent6"/>
                </a:solidFill>
                <a:effectLst/>
                <a:uLnTx/>
                <a:uFillTx/>
                <a:latin typeface="Calibri" panose="020F0502020204030204"/>
                <a:ea typeface="+mn-ea"/>
                <a:cs typeface="+mn-cs"/>
              </a:rPr>
              <a:t>SESSION I : CADRE NATIONAL DES </a:t>
            </a:r>
            <a:r>
              <a:rPr lang="fr-FR" sz="2000" b="1" dirty="0">
                <a:solidFill>
                  <a:schemeClr val="accent6"/>
                </a:solidFill>
                <a:latin typeface="Calibri" panose="020F0502020204030204"/>
              </a:rPr>
              <a:t>SANTIONS FINANCIÈRES CIBLÉES: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20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fr-FR" sz="2000" b="1" dirty="0">
                <a:solidFill>
                  <a:prstClr val="black"/>
                </a:solidFill>
                <a:latin typeface="Calibri" panose="020F0502020204030204"/>
              </a:rPr>
              <a:t>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2000" b="1"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11" name="Rectangle 8">
            <a:extLst>
              <a:ext uri="{FF2B5EF4-FFF2-40B4-BE49-F238E27FC236}">
                <a16:creationId xmlns:a16="http://schemas.microsoft.com/office/drawing/2014/main" id="{1D3F49C2-6AA5-BD24-5BFC-DCF2ACC41BDE}"/>
              </a:ext>
            </a:extLst>
          </p:cNvPr>
          <p:cNvSpPr>
            <a:spLocks noChangeArrowheads="1"/>
          </p:cNvSpPr>
          <p:nvPr/>
        </p:nvSpPr>
        <p:spPr bwMode="auto">
          <a:xfrm>
            <a:off x="156117" y="3395950"/>
            <a:ext cx="9037539"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1200150" indent="-4572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540000" lvl="1">
              <a:spcBef>
                <a:spcPct val="0"/>
              </a:spcBef>
              <a:buClr>
                <a:srgbClr val="FF0000"/>
              </a:buClr>
              <a:buFont typeface="Wingdings 3" panose="05040102010807070707" pitchFamily="18" charset="2"/>
              <a:buChar char="_"/>
              <a:defRPr/>
            </a:pPr>
            <a:endParaRPr lang="fr-FR" altLang="fr-FR" sz="2000" dirty="0">
              <a:solidFill>
                <a:srgbClr val="000000"/>
              </a:solidFill>
              <a:latin typeface="Calibri" panose="020F0502020204030204"/>
            </a:endParaRPr>
          </a:p>
          <a:p>
            <a:pPr marL="742950" marR="0" lvl="1" indent="0" algn="l" defTabSz="457200" rtl="0" eaLnBrk="1" fontAlgn="auto" latinLnBrk="0" hangingPunct="1">
              <a:lnSpc>
                <a:spcPct val="100000"/>
              </a:lnSpc>
              <a:spcBef>
                <a:spcPct val="0"/>
              </a:spcBef>
              <a:buClr>
                <a:srgbClr val="FF0000"/>
              </a:buClr>
              <a:buSzTx/>
              <a:buNone/>
              <a:tabLst/>
              <a:defRPr/>
            </a:pPr>
            <a:endParaRPr lang="fr-FR" altLang="fr-FR" sz="2000" dirty="0">
              <a:solidFill>
                <a:srgbClr val="000000"/>
              </a:solidFill>
              <a:latin typeface="Calibri" panose="020F0502020204030204"/>
            </a:endParaRPr>
          </a:p>
          <a:p>
            <a:pPr marL="1200150" marR="0" lvl="1" indent="-457200" algn="l" defTabSz="457200" rtl="0" eaLnBrk="1" fontAlgn="auto" latinLnBrk="0" hangingPunct="1">
              <a:lnSpc>
                <a:spcPct val="100000"/>
              </a:lnSpc>
              <a:spcBef>
                <a:spcPct val="0"/>
              </a:spcBef>
              <a:buClr>
                <a:srgbClr val="FF0000"/>
              </a:buClr>
              <a:buSzTx/>
              <a:buFont typeface="Wingdings 3" panose="05040102010807070707" pitchFamily="18" charset="2"/>
              <a:buChar char="_"/>
              <a:tabLst/>
              <a:defRPr/>
            </a:pPr>
            <a:endParaRPr lang="fr-FR" altLang="fr-FR" sz="2000" dirty="0">
              <a:solidFill>
                <a:srgbClr val="000000"/>
              </a:solidFill>
              <a:latin typeface="Calibri" panose="020F0502020204030204"/>
            </a:endParaRPr>
          </a:p>
          <a:p>
            <a:pPr marL="1200150" marR="0" lvl="1" indent="-457200" algn="l" defTabSz="457200" rtl="0" eaLnBrk="1" fontAlgn="auto" latinLnBrk="0" hangingPunct="1">
              <a:lnSpc>
                <a:spcPct val="100000"/>
              </a:lnSpc>
              <a:spcBef>
                <a:spcPct val="0"/>
              </a:spcBef>
              <a:buClr>
                <a:srgbClr val="FF0000"/>
              </a:buClr>
              <a:buSzTx/>
              <a:buFont typeface="Wingdings 3" panose="05040102010807070707" pitchFamily="18" charset="2"/>
              <a:buChar char="_"/>
              <a:tabLst/>
              <a:defRPr/>
            </a:pPr>
            <a:endParaRPr kumimoji="0" lang="fr-FR" altLang="fr-FR" sz="20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742950" marR="0" lvl="1" indent="0" algn="l" defTabSz="914400" rtl="0" eaLnBrk="1" fontAlgn="base" latinLnBrk="0" hangingPunct="1">
              <a:lnSpc>
                <a:spcPct val="100000"/>
              </a:lnSpc>
              <a:spcBef>
                <a:spcPct val="0"/>
              </a:spcBef>
              <a:buClr>
                <a:srgbClr val="FF0000"/>
              </a:buClr>
              <a:buSzTx/>
              <a:buFont typeface="Arial" panose="020B0604020202020204" pitchFamily="34" charset="0"/>
              <a:buNone/>
              <a:tabLst/>
              <a:defRPr/>
            </a:pPr>
            <a:endParaRPr kumimoji="0" lang="fr-FR" altLang="fr-FR" sz="2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a:p>
            <a:pPr marL="1200150" marR="0" lvl="1" indent="-457200" algn="l" defTabSz="457200" rtl="0" eaLnBrk="1" fontAlgn="auto" latinLnBrk="0" hangingPunct="1">
              <a:lnSpc>
                <a:spcPct val="100000"/>
              </a:lnSpc>
              <a:spcBef>
                <a:spcPct val="0"/>
              </a:spcBef>
              <a:buClr>
                <a:srgbClr val="FF0000"/>
              </a:buClr>
              <a:buSzTx/>
              <a:buFont typeface="Wingdings 3" panose="05040102010807070707" pitchFamily="18" charset="2"/>
              <a:buChar char="_"/>
              <a:tabLst/>
              <a:defRPr/>
            </a:pPr>
            <a:endParaRPr kumimoji="0" lang="fr-FR" altLang="fr-FR" sz="20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1200150" marR="0" lvl="1" indent="-457200" algn="l" defTabSz="457200" rtl="0" eaLnBrk="1" fontAlgn="auto" latinLnBrk="0" hangingPunct="1">
              <a:lnSpc>
                <a:spcPct val="100000"/>
              </a:lnSpc>
              <a:spcBef>
                <a:spcPct val="0"/>
              </a:spcBef>
              <a:buClr>
                <a:srgbClr val="FF0000"/>
              </a:buClr>
              <a:buSzTx/>
              <a:buFont typeface="Wingdings 3" panose="05040102010807070707" pitchFamily="18" charset="2"/>
              <a:buChar char="_"/>
              <a:tabLst/>
              <a:defRPr/>
            </a:pPr>
            <a:endParaRPr kumimoji="0" lang="fr-FR" altLang="fr-FR" sz="20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pic>
        <p:nvPicPr>
          <p:cNvPr id="2" name="Picture 2" descr="Symbole de la Côte d'Ivoire. L'emblème national Image ...">
            <a:extLst>
              <a:ext uri="{FF2B5EF4-FFF2-40B4-BE49-F238E27FC236}">
                <a16:creationId xmlns:a16="http://schemas.microsoft.com/office/drawing/2014/main" id="{627359C4-1FAF-E54C-70E1-B233F0C0C5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00450" y="641445"/>
            <a:ext cx="1943100" cy="1480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61713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Shape 219"/>
          <p:cNvSpPr/>
          <p:nvPr/>
        </p:nvSpPr>
        <p:spPr>
          <a:xfrm>
            <a:off x="197851" y="134731"/>
            <a:ext cx="8500099" cy="533479"/>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lgn="ctr" defTabSz="584200">
              <a:defRPr sz="3600" b="1">
                <a:solidFill>
                  <a:srgbClr val="FF3207"/>
                </a:solidFill>
                <a:latin typeface="Baskerville"/>
                <a:ea typeface="Baskerville"/>
                <a:cs typeface="Baskerville"/>
                <a:sym typeface="Baskerville"/>
              </a:defRPr>
            </a:lvl1pPr>
          </a:lstStyle>
          <a:p>
            <a:r>
              <a:rPr lang="fr-FR" sz="2800" dirty="0">
                <a:solidFill>
                  <a:schemeClr val="tx1"/>
                </a:solidFill>
                <a:latin typeface="+mn-lt"/>
              </a:rPr>
              <a:t>Procédure d’inscription sur les listes de sanctions –CI </a:t>
            </a:r>
            <a:endParaRPr sz="2800" dirty="0">
              <a:solidFill>
                <a:schemeClr val="tx1"/>
              </a:solidFill>
              <a:latin typeface="+mn-lt"/>
            </a:endParaRPr>
          </a:p>
        </p:txBody>
      </p:sp>
      <p:sp>
        <p:nvSpPr>
          <p:cNvPr id="3" name="Rectangle 2">
            <a:extLst>
              <a:ext uri="{FF2B5EF4-FFF2-40B4-BE49-F238E27FC236}">
                <a16:creationId xmlns:a16="http://schemas.microsoft.com/office/drawing/2014/main" id="{D4C070F3-EC4E-40F5-A481-AD402712BD5F}"/>
              </a:ext>
            </a:extLst>
          </p:cNvPr>
          <p:cNvSpPr/>
          <p:nvPr/>
        </p:nvSpPr>
        <p:spPr>
          <a:xfrm>
            <a:off x="485912" y="1686298"/>
            <a:ext cx="1224136" cy="461665"/>
          </a:xfrm>
          <a:prstGeom prst="rect">
            <a:avLst/>
          </a:prstGeom>
          <a:solidFill>
            <a:srgbClr val="FFFF00"/>
          </a:solidFill>
          <a:ln>
            <a:solidFill>
              <a:srgbClr val="002060"/>
            </a:solidFill>
          </a:ln>
        </p:spPr>
        <p:txBody>
          <a:bodyPr wrap="square">
            <a:spAutoFit/>
          </a:bodyPr>
          <a:lstStyle/>
          <a:p>
            <a:pPr algn="ctr"/>
            <a:r>
              <a:rPr lang="fr-FR" sz="2400" dirty="0"/>
              <a:t>Analyse</a:t>
            </a:r>
          </a:p>
        </p:txBody>
      </p:sp>
      <p:sp>
        <p:nvSpPr>
          <p:cNvPr id="10" name="Rectangle 9">
            <a:extLst>
              <a:ext uri="{FF2B5EF4-FFF2-40B4-BE49-F238E27FC236}">
                <a16:creationId xmlns:a16="http://schemas.microsoft.com/office/drawing/2014/main" id="{7847C604-03AF-481C-AB1E-848EF2B819EF}"/>
              </a:ext>
            </a:extLst>
          </p:cNvPr>
          <p:cNvSpPr/>
          <p:nvPr/>
        </p:nvSpPr>
        <p:spPr>
          <a:xfrm>
            <a:off x="90816" y="3634102"/>
            <a:ext cx="1315624" cy="461665"/>
          </a:xfrm>
          <a:prstGeom prst="rect">
            <a:avLst/>
          </a:prstGeom>
          <a:solidFill>
            <a:srgbClr val="C2D69B"/>
          </a:solidFill>
          <a:ln w="76200">
            <a:solidFill>
              <a:schemeClr val="tx1"/>
            </a:solidFill>
          </a:ln>
        </p:spPr>
        <p:txBody>
          <a:bodyPr wrap="square">
            <a:spAutoFit/>
          </a:bodyPr>
          <a:lstStyle/>
          <a:p>
            <a:pPr algn="ctr"/>
            <a:r>
              <a:rPr lang="fr-FR" sz="2400" dirty="0"/>
              <a:t>    </a:t>
            </a:r>
          </a:p>
        </p:txBody>
      </p:sp>
      <p:sp>
        <p:nvSpPr>
          <p:cNvPr id="12" name="Rectangle 11">
            <a:extLst>
              <a:ext uri="{FF2B5EF4-FFF2-40B4-BE49-F238E27FC236}">
                <a16:creationId xmlns:a16="http://schemas.microsoft.com/office/drawing/2014/main" id="{6E1FD45B-F866-4898-97C0-6C0CFE102D70}"/>
              </a:ext>
            </a:extLst>
          </p:cNvPr>
          <p:cNvSpPr/>
          <p:nvPr/>
        </p:nvSpPr>
        <p:spPr>
          <a:xfrm>
            <a:off x="197851" y="5200156"/>
            <a:ext cx="2589954" cy="1569660"/>
          </a:xfrm>
          <a:prstGeom prst="rect">
            <a:avLst/>
          </a:prstGeom>
          <a:ln w="38100">
            <a:solidFill>
              <a:srgbClr val="002060"/>
            </a:solidFill>
          </a:ln>
        </p:spPr>
        <p:txBody>
          <a:bodyPr wrap="square">
            <a:spAutoFit/>
          </a:bodyPr>
          <a:lstStyle/>
          <a:p>
            <a:r>
              <a:rPr lang="fr-FR" sz="2400" b="1" dirty="0"/>
              <a:t>		CI </a:t>
            </a:r>
          </a:p>
          <a:p>
            <a:pPr marL="342900" indent="-342900">
              <a:buFont typeface="Arial" panose="020B0604020202020204" pitchFamily="34" charset="0"/>
              <a:buChar char="•"/>
            </a:pPr>
            <a:endParaRPr lang="fr-FR" sz="2400" dirty="0"/>
          </a:p>
          <a:p>
            <a:endParaRPr lang="fr-FR" sz="2400" dirty="0"/>
          </a:p>
          <a:p>
            <a:endParaRPr lang="fr-FR" sz="2400" dirty="0"/>
          </a:p>
        </p:txBody>
      </p:sp>
      <p:sp>
        <p:nvSpPr>
          <p:cNvPr id="15" name="Rectangle 14">
            <a:extLst>
              <a:ext uri="{FF2B5EF4-FFF2-40B4-BE49-F238E27FC236}">
                <a16:creationId xmlns:a16="http://schemas.microsoft.com/office/drawing/2014/main" id="{063FBAD4-1007-4B4F-867E-6362C45753D9}"/>
              </a:ext>
            </a:extLst>
          </p:cNvPr>
          <p:cNvSpPr/>
          <p:nvPr/>
        </p:nvSpPr>
        <p:spPr>
          <a:xfrm>
            <a:off x="2411760" y="1686297"/>
            <a:ext cx="1584176" cy="461665"/>
          </a:xfrm>
          <a:prstGeom prst="rect">
            <a:avLst/>
          </a:prstGeom>
          <a:solidFill>
            <a:srgbClr val="FFFF00"/>
          </a:solidFill>
          <a:ln>
            <a:solidFill>
              <a:srgbClr val="002060"/>
            </a:solidFill>
          </a:ln>
        </p:spPr>
        <p:txBody>
          <a:bodyPr wrap="square">
            <a:spAutoFit/>
          </a:bodyPr>
          <a:lstStyle/>
          <a:p>
            <a:pPr algn="ctr"/>
            <a:r>
              <a:rPr lang="fr-FR" sz="2400" dirty="0"/>
              <a:t>Sélection</a:t>
            </a:r>
          </a:p>
        </p:txBody>
      </p:sp>
      <p:sp>
        <p:nvSpPr>
          <p:cNvPr id="16" name="Rectangle 15">
            <a:extLst>
              <a:ext uri="{FF2B5EF4-FFF2-40B4-BE49-F238E27FC236}">
                <a16:creationId xmlns:a16="http://schemas.microsoft.com/office/drawing/2014/main" id="{C9D84CC1-5B10-48CF-9FD8-65362AD60D08}"/>
              </a:ext>
            </a:extLst>
          </p:cNvPr>
          <p:cNvSpPr/>
          <p:nvPr/>
        </p:nvSpPr>
        <p:spPr>
          <a:xfrm>
            <a:off x="4607790" y="1686297"/>
            <a:ext cx="1692402" cy="461665"/>
          </a:xfrm>
          <a:prstGeom prst="rect">
            <a:avLst/>
          </a:prstGeom>
          <a:solidFill>
            <a:srgbClr val="FFFF00"/>
          </a:solidFill>
          <a:ln>
            <a:solidFill>
              <a:srgbClr val="002060"/>
            </a:solidFill>
          </a:ln>
        </p:spPr>
        <p:txBody>
          <a:bodyPr wrap="square">
            <a:spAutoFit/>
          </a:bodyPr>
          <a:lstStyle/>
          <a:p>
            <a:pPr algn="ctr"/>
            <a:r>
              <a:rPr lang="fr-FR" sz="2400" dirty="0"/>
              <a:t>Proposition</a:t>
            </a:r>
          </a:p>
        </p:txBody>
      </p:sp>
      <p:sp>
        <p:nvSpPr>
          <p:cNvPr id="17" name="Rectangle 16">
            <a:extLst>
              <a:ext uri="{FF2B5EF4-FFF2-40B4-BE49-F238E27FC236}">
                <a16:creationId xmlns:a16="http://schemas.microsoft.com/office/drawing/2014/main" id="{BE9E0B98-3D9B-40CF-B055-FF9849F7043A}"/>
              </a:ext>
            </a:extLst>
          </p:cNvPr>
          <p:cNvSpPr/>
          <p:nvPr/>
        </p:nvSpPr>
        <p:spPr>
          <a:xfrm>
            <a:off x="7164288" y="1452126"/>
            <a:ext cx="1692402" cy="461665"/>
          </a:xfrm>
          <a:prstGeom prst="rect">
            <a:avLst/>
          </a:prstGeom>
          <a:solidFill>
            <a:srgbClr val="FFFF00"/>
          </a:solidFill>
          <a:ln>
            <a:solidFill>
              <a:srgbClr val="002060"/>
            </a:solidFill>
          </a:ln>
        </p:spPr>
        <p:txBody>
          <a:bodyPr wrap="square">
            <a:spAutoFit/>
          </a:bodyPr>
          <a:lstStyle/>
          <a:p>
            <a:pPr algn="ctr"/>
            <a:r>
              <a:rPr lang="fr-FR" sz="2400" dirty="0"/>
              <a:t>MEF  </a:t>
            </a:r>
          </a:p>
        </p:txBody>
      </p:sp>
      <p:sp>
        <p:nvSpPr>
          <p:cNvPr id="13" name="Flèche : droite 12">
            <a:extLst>
              <a:ext uri="{FF2B5EF4-FFF2-40B4-BE49-F238E27FC236}">
                <a16:creationId xmlns:a16="http://schemas.microsoft.com/office/drawing/2014/main" id="{38675371-6079-46A8-B03F-07EB90A486BB}"/>
              </a:ext>
            </a:extLst>
          </p:cNvPr>
          <p:cNvSpPr/>
          <p:nvPr/>
        </p:nvSpPr>
        <p:spPr>
          <a:xfrm rot="21075614">
            <a:off x="684362" y="2800324"/>
            <a:ext cx="5904656" cy="461665"/>
          </a:xfrm>
          <a:prstGeom prst="rightArrow">
            <a:avLst/>
          </a:prstGeom>
          <a:solidFill>
            <a:schemeClr val="accent2">
              <a:lumMod val="75000"/>
            </a:schemeClr>
          </a:solidFill>
          <a:ln w="25400" cap="flat">
            <a:solidFill>
              <a:srgbClr val="002060"/>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fr-FR" sz="7300" b="0" i="0" u="none" strike="noStrike" cap="none" spc="0" normalizeH="0" baseline="0">
              <a:ln>
                <a:noFill/>
              </a:ln>
              <a:solidFill>
                <a:srgbClr val="000000"/>
              </a:solidFill>
              <a:effectLst/>
              <a:uFillTx/>
              <a:latin typeface="Calibri"/>
              <a:ea typeface="Calibri"/>
              <a:cs typeface="Calibri"/>
              <a:sym typeface="Calibri"/>
            </a:endParaRPr>
          </a:p>
        </p:txBody>
      </p:sp>
      <p:sp>
        <p:nvSpPr>
          <p:cNvPr id="19" name="Ellipse 18">
            <a:extLst>
              <a:ext uri="{FF2B5EF4-FFF2-40B4-BE49-F238E27FC236}">
                <a16:creationId xmlns:a16="http://schemas.microsoft.com/office/drawing/2014/main" id="{93E58E96-DDAE-4E6B-91C0-D4D09A13D01D}"/>
              </a:ext>
            </a:extLst>
          </p:cNvPr>
          <p:cNvSpPr/>
          <p:nvPr/>
        </p:nvSpPr>
        <p:spPr>
          <a:xfrm>
            <a:off x="6930369" y="1988624"/>
            <a:ext cx="2160240" cy="800663"/>
          </a:xfrm>
          <a:prstGeom prst="ellipse">
            <a:avLst/>
          </a:prstGeom>
          <a:solidFill>
            <a:srgbClr val="FFFF00"/>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endParaRPr lang="fr-FR" sz="1100" b="1" dirty="0">
              <a:solidFill>
                <a:srgbClr val="000000"/>
              </a:solidFill>
              <a:latin typeface="Calibri"/>
              <a:ea typeface="Calibri"/>
              <a:cs typeface="Calibri"/>
              <a:sym typeface="Calibri"/>
            </a:endParaRPr>
          </a:p>
          <a:p>
            <a:pPr marL="0" marR="0" indent="0" algn="ctr" defTabSz="914400" rtl="0" fontAlgn="auto" latinLnBrk="0" hangingPunct="0">
              <a:lnSpc>
                <a:spcPct val="100000"/>
              </a:lnSpc>
              <a:spcBef>
                <a:spcPts val="0"/>
              </a:spcBef>
              <a:spcAft>
                <a:spcPts val="0"/>
              </a:spcAft>
              <a:buClrTx/>
              <a:buSzTx/>
              <a:buFontTx/>
              <a:buNone/>
              <a:tabLst/>
            </a:pPr>
            <a:r>
              <a:rPr lang="fr-FR" sz="2000" b="1" dirty="0">
                <a:solidFill>
                  <a:srgbClr val="000000"/>
                </a:solidFill>
                <a:latin typeface="Calibri"/>
                <a:ea typeface="Calibri"/>
                <a:cs typeface="Calibri"/>
                <a:sym typeface="Calibri"/>
              </a:rPr>
              <a:t>DECISION</a:t>
            </a:r>
            <a:r>
              <a:rPr kumimoji="0" lang="fr-FR" sz="2000" b="1" i="0" u="none" strike="noStrike" cap="none" spc="0" normalizeH="0" baseline="0" dirty="0">
                <a:ln>
                  <a:noFill/>
                </a:ln>
                <a:solidFill>
                  <a:srgbClr val="000000"/>
                </a:solidFill>
                <a:effectLst/>
                <a:uFillTx/>
                <a:latin typeface="Calibri"/>
                <a:ea typeface="Calibri"/>
                <a:cs typeface="Calibri"/>
                <a:sym typeface="Calibri"/>
              </a:rPr>
              <a:t> </a:t>
            </a:r>
          </a:p>
        </p:txBody>
      </p:sp>
      <p:sp>
        <p:nvSpPr>
          <p:cNvPr id="22" name="Rectangle 21">
            <a:extLst>
              <a:ext uri="{FF2B5EF4-FFF2-40B4-BE49-F238E27FC236}">
                <a16:creationId xmlns:a16="http://schemas.microsoft.com/office/drawing/2014/main" id="{9BA47D13-702F-4C0F-9185-7E2B429538DC}"/>
              </a:ext>
            </a:extLst>
          </p:cNvPr>
          <p:cNvSpPr/>
          <p:nvPr/>
        </p:nvSpPr>
        <p:spPr>
          <a:xfrm>
            <a:off x="613097" y="5519256"/>
            <a:ext cx="2007055" cy="738664"/>
          </a:xfrm>
          <a:prstGeom prst="rect">
            <a:avLst/>
          </a:prstGeom>
          <a:noFill/>
          <a:ln>
            <a:noFill/>
          </a:ln>
        </p:spPr>
        <p:txBody>
          <a:bodyPr wrap="square">
            <a:spAutoFit/>
          </a:bodyPr>
          <a:lstStyle/>
          <a:p>
            <a:pPr indent="-144000">
              <a:buFont typeface="Arial" panose="020B0604020202020204" pitchFamily="34" charset="0"/>
              <a:buChar char="•"/>
            </a:pPr>
            <a:r>
              <a:rPr lang="fr-FR" sz="1400" i="1" dirty="0"/>
              <a:t>Ministère des Affaires Etrangères, DEFENSE, SECURITE , JUSTICE </a:t>
            </a:r>
          </a:p>
        </p:txBody>
      </p:sp>
      <p:sp>
        <p:nvSpPr>
          <p:cNvPr id="18" name="Flèche : angle droit 17">
            <a:extLst>
              <a:ext uri="{FF2B5EF4-FFF2-40B4-BE49-F238E27FC236}">
                <a16:creationId xmlns:a16="http://schemas.microsoft.com/office/drawing/2014/main" id="{60DD8F5B-C811-4597-A8AB-53AA48DB4B5D}"/>
              </a:ext>
            </a:extLst>
          </p:cNvPr>
          <p:cNvSpPr/>
          <p:nvPr/>
        </p:nvSpPr>
        <p:spPr>
          <a:xfrm rot="16200000" flipH="1">
            <a:off x="6311815" y="3439273"/>
            <a:ext cx="2537905" cy="1315623"/>
          </a:xfrm>
          <a:prstGeom prst="bentUpArrow">
            <a:avLst/>
          </a:prstGeom>
          <a:solidFill>
            <a:schemeClr val="accent2">
              <a:lumMod val="75000"/>
            </a:schemeClr>
          </a:solidFill>
          <a:ln w="25400" cap="flat">
            <a:solidFill>
              <a:schemeClr val="tx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fr-FR" sz="7300" b="0" i="0" u="none" strike="noStrike" cap="none" spc="0" normalizeH="0" baseline="0">
              <a:ln>
                <a:noFill/>
              </a:ln>
              <a:solidFill>
                <a:srgbClr val="000000"/>
              </a:solidFill>
              <a:effectLst/>
              <a:uFillTx/>
              <a:latin typeface="Calibri"/>
              <a:ea typeface="Calibri"/>
              <a:cs typeface="Calibri"/>
              <a:sym typeface="Calibri"/>
            </a:endParaRPr>
          </a:p>
        </p:txBody>
      </p:sp>
      <p:sp>
        <p:nvSpPr>
          <p:cNvPr id="2" name="CuadroTexto 1">
            <a:extLst>
              <a:ext uri="{FF2B5EF4-FFF2-40B4-BE49-F238E27FC236}">
                <a16:creationId xmlns:a16="http://schemas.microsoft.com/office/drawing/2014/main" id="{ED8B0D32-A229-72E6-7FA1-B56B95370BCC}"/>
              </a:ext>
            </a:extLst>
          </p:cNvPr>
          <p:cNvSpPr txBox="1"/>
          <p:nvPr/>
        </p:nvSpPr>
        <p:spPr>
          <a:xfrm>
            <a:off x="3800798" y="909316"/>
            <a:ext cx="1233669" cy="76943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fr-FR" sz="4400" b="0" i="0" u="none" strike="noStrike" cap="none" spc="0" normalizeH="0" baseline="0" dirty="0">
                <a:ln>
                  <a:noFill/>
                </a:ln>
                <a:solidFill>
                  <a:srgbClr val="000000"/>
                </a:solidFill>
                <a:effectLst/>
                <a:uFillTx/>
                <a:latin typeface="Calibri"/>
                <a:ea typeface="Calibri"/>
                <a:cs typeface="Calibri"/>
                <a:sym typeface="Calibri"/>
              </a:rPr>
              <a:t>1373</a:t>
            </a:r>
          </a:p>
        </p:txBody>
      </p:sp>
      <p:sp>
        <p:nvSpPr>
          <p:cNvPr id="5" name="ZoneTexte 4">
            <a:extLst>
              <a:ext uri="{FF2B5EF4-FFF2-40B4-BE49-F238E27FC236}">
                <a16:creationId xmlns:a16="http://schemas.microsoft.com/office/drawing/2014/main" id="{CE91C4B7-AB9C-CC97-E534-E70AED93B125}"/>
              </a:ext>
            </a:extLst>
          </p:cNvPr>
          <p:cNvSpPr txBox="1"/>
          <p:nvPr/>
        </p:nvSpPr>
        <p:spPr>
          <a:xfrm>
            <a:off x="323384" y="3679904"/>
            <a:ext cx="1028929" cy="369332"/>
          </a:xfrm>
          <a:prstGeom prst="rect">
            <a:avLst/>
          </a:prstGeom>
          <a:noFill/>
        </p:spPr>
        <p:txBody>
          <a:bodyPr wrap="square" rtlCol="0">
            <a:spAutoFit/>
          </a:bodyPr>
          <a:lstStyle/>
          <a:p>
            <a:r>
              <a:rPr lang="fr-FR" dirty="0"/>
              <a:t>CCGA  </a:t>
            </a:r>
          </a:p>
        </p:txBody>
      </p:sp>
      <p:sp>
        <p:nvSpPr>
          <p:cNvPr id="6" name="ZoneTexte 5">
            <a:extLst>
              <a:ext uri="{FF2B5EF4-FFF2-40B4-BE49-F238E27FC236}">
                <a16:creationId xmlns:a16="http://schemas.microsoft.com/office/drawing/2014/main" id="{344798D6-E78E-725D-D5D0-7F077C3E7855}"/>
              </a:ext>
            </a:extLst>
          </p:cNvPr>
          <p:cNvSpPr txBox="1"/>
          <p:nvPr/>
        </p:nvSpPr>
        <p:spPr>
          <a:xfrm>
            <a:off x="66909" y="4282066"/>
            <a:ext cx="4070193" cy="830997"/>
          </a:xfrm>
          <a:prstGeom prst="rect">
            <a:avLst/>
          </a:prstGeom>
          <a:noFill/>
        </p:spPr>
        <p:txBody>
          <a:bodyPr wrap="square" rtlCol="0">
            <a:spAutoFit/>
          </a:bodyPr>
          <a:lstStyle/>
          <a:p>
            <a:r>
              <a:rPr lang="fr-FR" sz="1600" dirty="0"/>
              <a:t>Saisine du MFB par les autorités compétentes nationales , transmissions la  CCGA puis retour au Ministre pour décision </a:t>
            </a:r>
          </a:p>
        </p:txBody>
      </p:sp>
      <p:sp>
        <p:nvSpPr>
          <p:cNvPr id="8" name="Rectangle 7">
            <a:extLst>
              <a:ext uri="{FF2B5EF4-FFF2-40B4-BE49-F238E27FC236}">
                <a16:creationId xmlns:a16="http://schemas.microsoft.com/office/drawing/2014/main" id="{9CF50713-BC66-06D8-1A0A-F52679C463C6}"/>
              </a:ext>
            </a:extLst>
          </p:cNvPr>
          <p:cNvSpPr/>
          <p:nvPr/>
        </p:nvSpPr>
        <p:spPr>
          <a:xfrm>
            <a:off x="5124440" y="5671057"/>
            <a:ext cx="2813060" cy="830997"/>
          </a:xfrm>
          <a:prstGeom prst="rect">
            <a:avLst/>
          </a:prstGeom>
          <a:solidFill>
            <a:srgbClr val="C2D69B"/>
          </a:solidFill>
          <a:ln w="76200">
            <a:solidFill>
              <a:schemeClr val="tx1"/>
            </a:solidFill>
          </a:ln>
        </p:spPr>
        <p:txBody>
          <a:bodyPr wrap="square">
            <a:spAutoFit/>
          </a:bodyPr>
          <a:lstStyle/>
          <a:p>
            <a:pPr algn="ctr"/>
            <a:r>
              <a:rPr lang="fr-FR" sz="2400" dirty="0"/>
              <a:t>Assujettis et grand public    </a:t>
            </a:r>
          </a:p>
        </p:txBody>
      </p:sp>
      <p:sp>
        <p:nvSpPr>
          <p:cNvPr id="4" name="ZoneTexte 3">
            <a:extLst>
              <a:ext uri="{FF2B5EF4-FFF2-40B4-BE49-F238E27FC236}">
                <a16:creationId xmlns:a16="http://schemas.microsoft.com/office/drawing/2014/main" id="{4736F007-6CA9-0DD7-12DB-A7C69D59CAE1}"/>
              </a:ext>
            </a:extLst>
          </p:cNvPr>
          <p:cNvSpPr txBox="1"/>
          <p:nvPr/>
        </p:nvSpPr>
        <p:spPr>
          <a:xfrm>
            <a:off x="5525883" y="4713249"/>
            <a:ext cx="1632492" cy="369332"/>
          </a:xfrm>
          <a:prstGeom prst="rect">
            <a:avLst/>
          </a:prstGeom>
          <a:noFill/>
        </p:spPr>
        <p:txBody>
          <a:bodyPr wrap="square" rtlCol="0">
            <a:spAutoFit/>
          </a:bodyPr>
          <a:lstStyle/>
          <a:p>
            <a:r>
              <a:rPr lang="fr-FR" dirty="0"/>
              <a:t>CCGA ,CENTIF  </a:t>
            </a:r>
          </a:p>
        </p:txBody>
      </p:sp>
      <p:sp>
        <p:nvSpPr>
          <p:cNvPr id="7" name="Flèche vers le bas 6">
            <a:extLst>
              <a:ext uri="{FF2B5EF4-FFF2-40B4-BE49-F238E27FC236}">
                <a16:creationId xmlns:a16="http://schemas.microsoft.com/office/drawing/2014/main" id="{857DABA4-3F7E-D196-AF6C-F1E34B065570}"/>
              </a:ext>
            </a:extLst>
          </p:cNvPr>
          <p:cNvSpPr/>
          <p:nvPr/>
        </p:nvSpPr>
        <p:spPr>
          <a:xfrm>
            <a:off x="6210984" y="5020350"/>
            <a:ext cx="484632" cy="582983"/>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009069785"/>
      </p:ext>
    </p:extLst>
  </p:cSld>
  <p:clrMapOvr>
    <a:masterClrMapping/>
  </p:clrMapOvr>
  <mc:AlternateContent xmlns:mc="http://schemas.openxmlformats.org/markup-compatibility/2006" xmlns:p14="http://schemas.microsoft.com/office/powerpoint/2010/main">
    <mc:Choice Requires="p14">
      <p:transition p14:dur="250">
        <p:dissolve/>
      </p:transition>
    </mc:Choice>
    <mc:Fallback xmlns="">
      <p:transition spd="fast">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Shape 219"/>
          <p:cNvSpPr/>
          <p:nvPr/>
        </p:nvSpPr>
        <p:spPr>
          <a:xfrm>
            <a:off x="1" y="67389"/>
            <a:ext cx="8964488" cy="595035"/>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lgn="ctr" defTabSz="584200">
              <a:defRPr sz="3600" b="1">
                <a:solidFill>
                  <a:srgbClr val="FF3207"/>
                </a:solidFill>
                <a:latin typeface="Baskerville"/>
                <a:ea typeface="Baskerville"/>
                <a:cs typeface="Baskerville"/>
                <a:sym typeface="Baskerville"/>
              </a:defRPr>
            </a:lvl1pPr>
          </a:lstStyle>
          <a:p>
            <a:r>
              <a:rPr lang="fr-FR" sz="3200" dirty="0">
                <a:solidFill>
                  <a:schemeClr val="tx1"/>
                </a:solidFill>
                <a:latin typeface="+mn-lt"/>
              </a:rPr>
              <a:t>Critères  d’inscription </a:t>
            </a:r>
            <a:endParaRPr sz="3200" dirty="0">
              <a:solidFill>
                <a:schemeClr val="tx1"/>
              </a:solidFill>
              <a:latin typeface="+mn-lt"/>
            </a:endParaRPr>
          </a:p>
        </p:txBody>
      </p:sp>
      <p:sp>
        <p:nvSpPr>
          <p:cNvPr id="4" name="Rectangle 3">
            <a:extLst>
              <a:ext uri="{FF2B5EF4-FFF2-40B4-BE49-F238E27FC236}">
                <a16:creationId xmlns:a16="http://schemas.microsoft.com/office/drawing/2014/main" id="{2B03FA3F-E80D-4E25-9F49-4426DA9BF050}"/>
              </a:ext>
            </a:extLst>
          </p:cNvPr>
          <p:cNvSpPr/>
          <p:nvPr/>
        </p:nvSpPr>
        <p:spPr>
          <a:xfrm>
            <a:off x="111512" y="1052035"/>
            <a:ext cx="8852976" cy="4651723"/>
          </a:xfrm>
          <a:prstGeom prst="rect">
            <a:avLst/>
          </a:prstGeom>
        </p:spPr>
        <p:txBody>
          <a:bodyPr wrap="square">
            <a:spAutoFit/>
          </a:bodyPr>
          <a:lstStyle/>
          <a:p>
            <a:pPr algn="just"/>
            <a:endParaRPr lang="fr-FR" sz="2400" strike="sngStrike" dirty="0"/>
          </a:p>
          <a:p>
            <a:pPr marL="648000" lvl="1" indent="-342900" algn="just">
              <a:lnSpc>
                <a:spcPct val="150000"/>
              </a:lnSpc>
              <a:buFont typeface="Wingdings" pitchFamily="2" charset="2"/>
              <a:buChar char="v"/>
            </a:pPr>
            <a:r>
              <a:rPr lang="fr-FR" sz="2400" dirty="0"/>
              <a:t>Financement  ou soutien de quelque manière que ce soit des    activités d'Al-Qaida ou de Daesh</a:t>
            </a:r>
          </a:p>
          <a:p>
            <a:pPr marL="648000" lvl="1" indent="-342900" algn="just">
              <a:lnSpc>
                <a:spcPct val="150000"/>
              </a:lnSpc>
              <a:buFont typeface="Wingdings" pitchFamily="2" charset="2"/>
              <a:buChar char="v"/>
            </a:pPr>
            <a:r>
              <a:rPr lang="fr-FR" sz="2400" dirty="0"/>
              <a:t>Commission ou tentative de commission d’actes terroristes </a:t>
            </a:r>
          </a:p>
          <a:p>
            <a:r>
              <a:rPr lang="fr-FR" sz="2400" b="1" dirty="0"/>
              <a:t>          </a:t>
            </a:r>
            <a:r>
              <a:rPr lang="fr-FR" sz="2400" b="1" dirty="0">
                <a:solidFill>
                  <a:srgbClr val="FF0000"/>
                </a:solidFill>
              </a:rPr>
              <a:t>REMPLISSAGE DES EXIGENCES du CSNU 1718, 1737  (revoir)   </a:t>
            </a:r>
            <a:endParaRPr lang="fr-FR" sz="2400" dirty="0">
              <a:solidFill>
                <a:srgbClr val="FF0000"/>
              </a:solidFill>
            </a:endParaRPr>
          </a:p>
          <a:p>
            <a:pPr marL="648000" lvl="1" indent="-342900" algn="just">
              <a:lnSpc>
                <a:spcPct val="150000"/>
              </a:lnSpc>
              <a:buFont typeface="Wingdings" pitchFamily="2" charset="2"/>
              <a:buChar char="v"/>
            </a:pPr>
            <a:r>
              <a:rPr lang="fr-FR" sz="2400" dirty="0"/>
              <a:t>Les sanctions sont </a:t>
            </a:r>
            <a:r>
              <a:rPr lang="fr-FR" sz="2400" b="1" dirty="0"/>
              <a:t>préventives, </a:t>
            </a:r>
            <a:r>
              <a:rPr lang="fr-FR" sz="2400" dirty="0"/>
              <a:t>il n'y a aucune présomption que      les inscriptions soient le résultat d'une </a:t>
            </a:r>
            <a:r>
              <a:rPr lang="fr-FR" sz="2400" b="1" dirty="0"/>
              <a:t>procédure judiciaire</a:t>
            </a:r>
            <a:r>
              <a:rPr lang="fr-FR" sz="2400" dirty="0"/>
              <a:t>, qu'elles soient limitées à des individus ou à des ressortissants d’un 	</a:t>
            </a:r>
            <a:r>
              <a:rPr lang="fr-FR" sz="2400" b="1" dirty="0"/>
              <a:t>pays donné</a:t>
            </a:r>
          </a:p>
        </p:txBody>
      </p:sp>
    </p:spTree>
    <p:extLst>
      <p:ext uri="{BB962C8B-B14F-4D97-AF65-F5344CB8AC3E}">
        <p14:creationId xmlns:p14="http://schemas.microsoft.com/office/powerpoint/2010/main" val="614190919"/>
      </p:ext>
    </p:extLst>
  </p:cSld>
  <p:clrMapOvr>
    <a:masterClrMapping/>
  </p:clrMapOvr>
  <mc:AlternateContent xmlns:mc="http://schemas.openxmlformats.org/markup-compatibility/2006" xmlns:p14="http://schemas.microsoft.com/office/powerpoint/2010/main">
    <mc:Choice Requires="p14">
      <p:transition p14:dur="250">
        <p:dissolve/>
      </p:transition>
    </mc:Choice>
    <mc:Fallback xmlns="">
      <p:transition spd="fast">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9406162-9115-FF95-675D-B7F989C8C167}"/>
              </a:ext>
            </a:extLst>
          </p:cNvPr>
          <p:cNvSpPr>
            <a:spLocks noGrp="1"/>
          </p:cNvSpPr>
          <p:nvPr>
            <p:ph type="title"/>
          </p:nvPr>
        </p:nvSpPr>
        <p:spPr>
          <a:xfrm>
            <a:off x="628650" y="178421"/>
            <a:ext cx="7886700" cy="583579"/>
          </a:xfrm>
        </p:spPr>
        <p:txBody>
          <a:bodyPr>
            <a:normAutofit fontScale="90000"/>
          </a:bodyPr>
          <a:lstStyle/>
          <a:p>
            <a:r>
              <a:rPr lang="fr-FR" dirty="0"/>
              <a:t>		</a:t>
            </a:r>
            <a:r>
              <a:rPr lang="fr-FR" sz="3100" b="1" dirty="0">
                <a:latin typeface="+mn-lt"/>
              </a:rPr>
              <a:t>Motif de l’inscription </a:t>
            </a:r>
          </a:p>
        </p:txBody>
      </p:sp>
      <p:sp>
        <p:nvSpPr>
          <p:cNvPr id="3" name="Espace réservé du texte 2">
            <a:extLst>
              <a:ext uri="{FF2B5EF4-FFF2-40B4-BE49-F238E27FC236}">
                <a16:creationId xmlns:a16="http://schemas.microsoft.com/office/drawing/2014/main" id="{3052AB7B-C5E6-5A87-9C12-20774B9B7329}"/>
              </a:ext>
            </a:extLst>
          </p:cNvPr>
          <p:cNvSpPr>
            <a:spLocks noGrp="1"/>
          </p:cNvSpPr>
          <p:nvPr>
            <p:ph type="body" idx="1"/>
          </p:nvPr>
        </p:nvSpPr>
        <p:spPr>
          <a:xfrm>
            <a:off x="133815" y="2107579"/>
            <a:ext cx="8682639" cy="3679902"/>
          </a:xfrm>
        </p:spPr>
        <p:txBody>
          <a:bodyPr>
            <a:normAutofit/>
          </a:bodyPr>
          <a:lstStyle/>
          <a:p>
            <a:pPr marL="0" indent="0">
              <a:buNone/>
            </a:pPr>
            <a:r>
              <a:rPr lang="fr-FR" sz="1800" dirty="0"/>
              <a:t>                                   Décret 2024-997 du 20 Novembre 2024</a:t>
            </a:r>
          </a:p>
          <a:p>
            <a:endParaRPr lang="fr-FR" sz="1800" dirty="0"/>
          </a:p>
          <a:p>
            <a:pPr marL="0" indent="0">
              <a:buNone/>
            </a:pPr>
            <a:endParaRPr lang="fr-FR" sz="2400" b="1" dirty="0"/>
          </a:p>
          <a:p>
            <a:pPr marL="0" indent="0">
              <a:buNone/>
            </a:pPr>
            <a:r>
              <a:rPr lang="fr-FR" sz="2400" b="1" dirty="0"/>
              <a:t> 		</a:t>
            </a:r>
            <a:r>
              <a:rPr lang="fr-FR" sz="1800" b="1" dirty="0"/>
              <a:t>MOTIF OU BASE RAISONNABLE, article 2 al 1</a:t>
            </a:r>
            <a:endParaRPr lang="fr-FR" sz="1800" b="1" dirty="0">
              <a:solidFill>
                <a:srgbClr val="FF0000"/>
              </a:solidFill>
            </a:endParaRPr>
          </a:p>
        </p:txBody>
      </p:sp>
    </p:spTree>
    <p:extLst>
      <p:ext uri="{BB962C8B-B14F-4D97-AF65-F5344CB8AC3E}">
        <p14:creationId xmlns:p14="http://schemas.microsoft.com/office/powerpoint/2010/main" val="2083334431"/>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9" name="Shape 219"/>
          <p:cNvSpPr/>
          <p:nvPr/>
        </p:nvSpPr>
        <p:spPr>
          <a:xfrm>
            <a:off x="215516" y="161067"/>
            <a:ext cx="8712967" cy="595035"/>
          </a:xfrm>
          <a:prstGeom prst="rect">
            <a:avLst/>
          </a:prstGeom>
          <a:ln w="12700">
            <a:miter lim="400000"/>
          </a:ln>
          <a:extLst>
            <a:ext uri="{C572A759-6A51-4108-AA02-DFA0A04FC94B}">
              <ma14:wrappingTextBoxFlag xmlns="" xmlns:ma14="http://schemas.microsoft.com/office/mac/drawingml/2011/main" val="1"/>
            </a:ext>
          </a:extLst>
        </p:spPr>
        <p:txBody>
          <a:bodyPr wrap="square" lIns="50800" tIns="50800" rIns="50800" bIns="50800" anchor="ctr">
            <a:spAutoFit/>
          </a:bodyPr>
          <a:lstStyle>
            <a:lvl1pPr algn="ctr" defTabSz="584200">
              <a:defRPr sz="3600" b="1">
                <a:solidFill>
                  <a:srgbClr val="FF3207"/>
                </a:solidFill>
                <a:latin typeface="Baskerville"/>
                <a:ea typeface="Baskerville"/>
                <a:cs typeface="Baskerville"/>
                <a:sym typeface="Baskerville"/>
              </a:defRPr>
            </a:lvl1pPr>
          </a:lstStyle>
          <a:p>
            <a:pPr marL="0" marR="0" lvl="0" indent="0" algn="ctr" defTabSz="584200" rtl="0" eaLnBrk="1" fontAlgn="auto" latinLnBrk="0" hangingPunct="0">
              <a:lnSpc>
                <a:spcPct val="100000"/>
              </a:lnSpc>
              <a:spcBef>
                <a:spcPts val="0"/>
              </a:spcBef>
              <a:spcAft>
                <a:spcPts val="0"/>
              </a:spcAft>
              <a:buClrTx/>
              <a:buSzTx/>
              <a:buFontTx/>
              <a:buNone/>
              <a:tabLst/>
              <a:defRPr/>
            </a:pPr>
            <a:r>
              <a:rPr kumimoji="0" lang="fr-FR" sz="3200" b="1" i="0" u="none" kern="0" cap="none" spc="0" normalizeH="0" baseline="0" noProof="0" dirty="0">
                <a:ln>
                  <a:noFill/>
                </a:ln>
                <a:solidFill>
                  <a:schemeClr val="tx1"/>
                </a:solidFill>
                <a:uLnTx/>
                <a:uFillTx/>
                <a:latin typeface="Helvetica"/>
                <a:sym typeface="Baskerville"/>
              </a:rPr>
              <a:t>La mise en œuvre du gel des avoirs</a:t>
            </a:r>
            <a:endParaRPr kumimoji="0" sz="3200" b="1" i="0" u="none" kern="0" cap="none" spc="0" normalizeH="0" baseline="0" noProof="0" dirty="0">
              <a:ln>
                <a:noFill/>
              </a:ln>
              <a:solidFill>
                <a:schemeClr val="tx1"/>
              </a:solidFill>
              <a:uLnTx/>
              <a:uFillTx/>
              <a:latin typeface="Helvetica"/>
              <a:sym typeface="Baskerville"/>
            </a:endParaRPr>
          </a:p>
        </p:txBody>
      </p:sp>
      <p:sp>
        <p:nvSpPr>
          <p:cNvPr id="8" name="Inhaltsplatzhalter 2">
            <a:extLst>
              <a:ext uri="{FF2B5EF4-FFF2-40B4-BE49-F238E27FC236}">
                <a16:creationId xmlns:a16="http://schemas.microsoft.com/office/drawing/2014/main" id="{CCD1A04F-CEDF-4AB0-BB49-8B9DA1B30737}"/>
              </a:ext>
            </a:extLst>
          </p:cNvPr>
          <p:cNvSpPr txBox="1">
            <a:spLocks/>
          </p:cNvSpPr>
          <p:nvPr/>
        </p:nvSpPr>
        <p:spPr>
          <a:xfrm>
            <a:off x="215516" y="1160449"/>
            <a:ext cx="8712967" cy="5284955"/>
          </a:xfrm>
          <a:prstGeom prst="rect">
            <a:avLst/>
          </a:prstGeom>
          <a:ln w="12700">
            <a:miter lim="400000"/>
          </a:ln>
          <a:extLst>
            <a:ext uri="{C572A759-6A51-4108-AA02-DFA0A04FC94B}">
              <ma14:wrappingTextBoxFlag xmlns="" xmlns:ma14="http://schemas.microsoft.com/office/mac/drawingml/2011/main" val="1"/>
            </a:ext>
          </a:extLst>
        </p:spPr>
        <p:txBody>
          <a:bodyPr lIns="45719" rIns="45719">
            <a:normAutofit/>
          </a:bodyPr>
          <a:lstStyle>
            <a:lvl1pPr marL="342900" marR="0" indent="-342900" algn="l" defTabSz="914400" rtl="0" latinLnBrk="0">
              <a:lnSpc>
                <a:spcPct val="100000"/>
              </a:lnSpc>
              <a:spcBef>
                <a:spcPts val="600"/>
              </a:spcBef>
              <a:spcAft>
                <a:spcPts val="0"/>
              </a:spcAft>
              <a:buClrTx/>
              <a:buSzPct val="100000"/>
              <a:buFontTx/>
              <a:buChar char="•"/>
              <a:tabLst/>
              <a:defRPr sz="2800" b="0" i="0" u="none" strike="noStrike" cap="none" spc="0" baseline="0">
                <a:ln>
                  <a:noFill/>
                </a:ln>
                <a:solidFill>
                  <a:srgbClr val="00B0F0"/>
                </a:solidFill>
                <a:uFillTx/>
                <a:latin typeface="Calibri"/>
                <a:ea typeface="Calibri"/>
                <a:cs typeface="Calibri"/>
                <a:sym typeface="Calibri"/>
              </a:defRPr>
            </a:lvl1pPr>
            <a:lvl2pPr marL="790575" marR="0" indent="-333375" algn="l" defTabSz="914400" rtl="0" latinLnBrk="0">
              <a:lnSpc>
                <a:spcPct val="100000"/>
              </a:lnSpc>
              <a:spcBef>
                <a:spcPts val="600"/>
              </a:spcBef>
              <a:spcAft>
                <a:spcPts val="0"/>
              </a:spcAft>
              <a:buClrTx/>
              <a:buSzPct val="100000"/>
              <a:buFontTx/>
              <a:buChar char="–"/>
              <a:tabLst/>
              <a:defRPr sz="2800" b="0" i="0" u="none" strike="noStrike" cap="none" spc="0" baseline="0">
                <a:ln>
                  <a:noFill/>
                </a:ln>
                <a:solidFill>
                  <a:srgbClr val="00B0F0"/>
                </a:solidFill>
                <a:uFillTx/>
                <a:latin typeface="Calibri"/>
                <a:ea typeface="Calibri"/>
                <a:cs typeface="Calibri"/>
                <a:sym typeface="Calibri"/>
              </a:defRPr>
            </a:lvl2pPr>
            <a:lvl3pPr marL="1234439" marR="0" indent="-320039" algn="l" defTabSz="914400" rtl="0" latinLnBrk="0">
              <a:lnSpc>
                <a:spcPct val="100000"/>
              </a:lnSpc>
              <a:spcBef>
                <a:spcPts val="600"/>
              </a:spcBef>
              <a:spcAft>
                <a:spcPts val="0"/>
              </a:spcAft>
              <a:buClrTx/>
              <a:buSzPct val="100000"/>
              <a:buFontTx/>
              <a:buChar char="•"/>
              <a:tabLst/>
              <a:defRPr sz="2800" b="0" i="0" u="none" strike="noStrike" cap="none" spc="0" baseline="0">
                <a:ln>
                  <a:noFill/>
                </a:ln>
                <a:solidFill>
                  <a:srgbClr val="00B0F0"/>
                </a:solidFill>
                <a:uFillTx/>
                <a:latin typeface="Calibri"/>
                <a:ea typeface="Calibri"/>
                <a:cs typeface="Calibri"/>
                <a:sym typeface="Calibri"/>
              </a:defRPr>
            </a:lvl3pPr>
            <a:lvl4pPr marL="1727200" marR="0" indent="-355600" algn="l" defTabSz="914400" rtl="0" latinLnBrk="0">
              <a:lnSpc>
                <a:spcPct val="100000"/>
              </a:lnSpc>
              <a:spcBef>
                <a:spcPts val="600"/>
              </a:spcBef>
              <a:spcAft>
                <a:spcPts val="0"/>
              </a:spcAft>
              <a:buClrTx/>
              <a:buSzPct val="100000"/>
              <a:buFontTx/>
              <a:buChar char="–"/>
              <a:tabLst/>
              <a:defRPr sz="2800" b="0" i="0" u="none" strike="noStrike" cap="none" spc="0" baseline="0">
                <a:ln>
                  <a:noFill/>
                </a:ln>
                <a:solidFill>
                  <a:srgbClr val="00B0F0"/>
                </a:solidFill>
                <a:uFillTx/>
                <a:latin typeface="Calibri"/>
                <a:ea typeface="Calibri"/>
                <a:cs typeface="Calibri"/>
                <a:sym typeface="Calibri"/>
              </a:defRPr>
            </a:lvl4pPr>
            <a:lvl5pPr marL="2184400" marR="0" indent="-355600" algn="l" defTabSz="914400" rtl="0" latinLnBrk="0">
              <a:lnSpc>
                <a:spcPct val="100000"/>
              </a:lnSpc>
              <a:spcBef>
                <a:spcPts val="600"/>
              </a:spcBef>
              <a:spcAft>
                <a:spcPts val="0"/>
              </a:spcAft>
              <a:buClrTx/>
              <a:buSzPct val="100000"/>
              <a:buFontTx/>
              <a:buChar char="»"/>
              <a:tabLst/>
              <a:defRPr sz="2800" b="0" i="0" u="none" strike="noStrike" cap="none" spc="0" baseline="0">
                <a:ln>
                  <a:noFill/>
                </a:ln>
                <a:solidFill>
                  <a:srgbClr val="00B0F0"/>
                </a:solidFill>
                <a:uFillTx/>
                <a:latin typeface="Calibri"/>
                <a:ea typeface="Calibri"/>
                <a:cs typeface="Calibri"/>
                <a:sym typeface="Calibri"/>
              </a:defRPr>
            </a:lvl5pPr>
            <a:lvl6pPr marL="2641600" marR="0" indent="-355600" algn="l" defTabSz="914400" rtl="0" latinLnBrk="0">
              <a:lnSpc>
                <a:spcPct val="100000"/>
              </a:lnSpc>
              <a:spcBef>
                <a:spcPts val="600"/>
              </a:spcBef>
              <a:spcAft>
                <a:spcPts val="0"/>
              </a:spcAft>
              <a:buClrTx/>
              <a:buSzPct val="100000"/>
              <a:buFontTx/>
              <a:buChar char="»"/>
              <a:tabLst/>
              <a:defRPr sz="2800" b="0" i="0" u="none" strike="noStrike" cap="none" spc="0" baseline="0">
                <a:ln>
                  <a:noFill/>
                </a:ln>
                <a:solidFill>
                  <a:srgbClr val="00B0F0"/>
                </a:solidFill>
                <a:uFillTx/>
                <a:latin typeface="Calibri"/>
                <a:ea typeface="Calibri"/>
                <a:cs typeface="Calibri"/>
                <a:sym typeface="Calibri"/>
              </a:defRPr>
            </a:lvl6pPr>
            <a:lvl7pPr marL="3098800" marR="0" indent="-355600" algn="l" defTabSz="914400" rtl="0" latinLnBrk="0">
              <a:lnSpc>
                <a:spcPct val="100000"/>
              </a:lnSpc>
              <a:spcBef>
                <a:spcPts val="600"/>
              </a:spcBef>
              <a:spcAft>
                <a:spcPts val="0"/>
              </a:spcAft>
              <a:buClrTx/>
              <a:buSzPct val="100000"/>
              <a:buFontTx/>
              <a:buChar char="»"/>
              <a:tabLst/>
              <a:defRPr sz="2800" b="0" i="0" u="none" strike="noStrike" cap="none" spc="0" baseline="0">
                <a:ln>
                  <a:noFill/>
                </a:ln>
                <a:solidFill>
                  <a:srgbClr val="00B0F0"/>
                </a:solidFill>
                <a:uFillTx/>
                <a:latin typeface="Calibri"/>
                <a:ea typeface="Calibri"/>
                <a:cs typeface="Calibri"/>
                <a:sym typeface="Calibri"/>
              </a:defRPr>
            </a:lvl7pPr>
            <a:lvl8pPr marL="3556000" marR="0" indent="-355600" algn="l" defTabSz="914400" rtl="0" latinLnBrk="0">
              <a:lnSpc>
                <a:spcPct val="100000"/>
              </a:lnSpc>
              <a:spcBef>
                <a:spcPts val="600"/>
              </a:spcBef>
              <a:spcAft>
                <a:spcPts val="0"/>
              </a:spcAft>
              <a:buClrTx/>
              <a:buSzPct val="100000"/>
              <a:buFontTx/>
              <a:buChar char="»"/>
              <a:tabLst/>
              <a:defRPr sz="2800" b="0" i="0" u="none" strike="noStrike" cap="none" spc="0" baseline="0">
                <a:ln>
                  <a:noFill/>
                </a:ln>
                <a:solidFill>
                  <a:srgbClr val="00B0F0"/>
                </a:solidFill>
                <a:uFillTx/>
                <a:latin typeface="Calibri"/>
                <a:ea typeface="Calibri"/>
                <a:cs typeface="Calibri"/>
                <a:sym typeface="Calibri"/>
              </a:defRPr>
            </a:lvl8pPr>
            <a:lvl9pPr marL="4013200" marR="0" indent="-355600" algn="l" defTabSz="914400" rtl="0" latinLnBrk="0">
              <a:lnSpc>
                <a:spcPct val="100000"/>
              </a:lnSpc>
              <a:spcBef>
                <a:spcPts val="600"/>
              </a:spcBef>
              <a:spcAft>
                <a:spcPts val="0"/>
              </a:spcAft>
              <a:buClrTx/>
              <a:buSzPct val="100000"/>
              <a:buFontTx/>
              <a:buChar char="»"/>
              <a:tabLst/>
              <a:defRPr sz="2800" b="0" i="0" u="none" strike="noStrike" cap="none" spc="0" baseline="0">
                <a:ln>
                  <a:noFill/>
                </a:ln>
                <a:solidFill>
                  <a:srgbClr val="00B0F0"/>
                </a:solidFill>
                <a:uFillTx/>
                <a:latin typeface="Calibri"/>
                <a:ea typeface="Calibri"/>
                <a:cs typeface="Calibri"/>
                <a:sym typeface="Calibri"/>
              </a:defRPr>
            </a:lvl9pPr>
          </a:lstStyle>
          <a:p>
            <a:pPr marL="0" marR="0" lvl="0" indent="0" algn="l" defTabSz="914400" rtl="0" eaLnBrk="1" fontAlgn="auto" latinLnBrk="0" hangingPunct="1">
              <a:lnSpc>
                <a:spcPct val="150000"/>
              </a:lnSpc>
              <a:spcBef>
                <a:spcPts val="600"/>
              </a:spcBef>
              <a:spcAft>
                <a:spcPts val="600"/>
              </a:spcAft>
              <a:buClrTx/>
              <a:buSzPct val="100000"/>
              <a:buNone/>
              <a:tabLst/>
              <a:defRPr/>
            </a:pPr>
            <a:endParaRPr lang="de-DE" sz="2400" kern="0" dirty="0">
              <a:solidFill>
                <a:srgbClr val="000000"/>
              </a:solidFill>
            </a:endParaRPr>
          </a:p>
          <a:p>
            <a:pPr marR="0" lvl="0" algn="l" defTabSz="914400" rtl="0" eaLnBrk="1" fontAlgn="auto" latinLnBrk="0" hangingPunct="1">
              <a:lnSpc>
                <a:spcPct val="150000"/>
              </a:lnSpc>
              <a:spcBef>
                <a:spcPts val="600"/>
              </a:spcBef>
              <a:spcAft>
                <a:spcPts val="600"/>
              </a:spcAft>
              <a:buClrTx/>
              <a:buSzPct val="100000"/>
              <a:buFont typeface="Wingdings" pitchFamily="2" charset="2"/>
              <a:buChar char="v"/>
              <a:tabLst/>
              <a:defRPr/>
            </a:pPr>
            <a:r>
              <a:rPr kumimoji="0" lang="de-DE" sz="2400" b="0" i="0" u="none" strike="noStrike" kern="0" cap="none" spc="0" normalizeH="0" baseline="0" noProof="0" dirty="0">
                <a:ln>
                  <a:noFill/>
                </a:ln>
                <a:solidFill>
                  <a:srgbClr val="000000"/>
                </a:solidFill>
                <a:effectLst/>
                <a:uLnTx/>
                <a:uFillTx/>
                <a:latin typeface="Calibri"/>
                <a:ea typeface="Calibri"/>
                <a:cs typeface="Calibri"/>
                <a:sym typeface="Calibri"/>
              </a:rPr>
              <a:t>secteur privé des Etats membres est le mieux placé pour identifier les avoirs et les ressources économiques qu‘il détient;</a:t>
            </a:r>
          </a:p>
          <a:p>
            <a:pPr marR="0" lvl="0" algn="l" defTabSz="914400" rtl="0" eaLnBrk="1" fontAlgn="auto" latinLnBrk="0" hangingPunct="1">
              <a:lnSpc>
                <a:spcPct val="150000"/>
              </a:lnSpc>
              <a:spcBef>
                <a:spcPts val="600"/>
              </a:spcBef>
              <a:spcAft>
                <a:spcPts val="600"/>
              </a:spcAft>
              <a:buClrTx/>
              <a:buSzPct val="100000"/>
              <a:buFont typeface="Wingdings" pitchFamily="2" charset="2"/>
              <a:buChar char="v"/>
              <a:tabLst/>
              <a:defRPr/>
            </a:pPr>
            <a:r>
              <a:rPr lang="de-DE" sz="2400" kern="0" dirty="0">
                <a:solidFill>
                  <a:srgbClr val="000000"/>
                </a:solidFill>
              </a:rPr>
              <a:t> EPNFD, IF  </a:t>
            </a:r>
          </a:p>
          <a:p>
            <a:pPr marR="0" lvl="0" algn="l" defTabSz="914400" rtl="0" eaLnBrk="1" fontAlgn="auto" latinLnBrk="0" hangingPunct="1">
              <a:lnSpc>
                <a:spcPct val="150000"/>
              </a:lnSpc>
              <a:spcBef>
                <a:spcPts val="600"/>
              </a:spcBef>
              <a:spcAft>
                <a:spcPts val="600"/>
              </a:spcAft>
              <a:buClrTx/>
              <a:buSzPct val="100000"/>
              <a:buFont typeface="Wingdings" pitchFamily="2" charset="2"/>
              <a:buChar char="v"/>
              <a:tabLst/>
              <a:defRPr/>
            </a:pPr>
            <a:r>
              <a:rPr lang="de-DE" sz="2400" kern="0" dirty="0">
                <a:solidFill>
                  <a:srgbClr val="000000"/>
                </a:solidFill>
              </a:rPr>
              <a:t>Administration </a:t>
            </a:r>
            <a:r>
              <a:rPr lang="de-DE" sz="2400" kern="0" dirty="0" err="1">
                <a:solidFill>
                  <a:srgbClr val="000000"/>
                </a:solidFill>
              </a:rPr>
              <a:t>Publique</a:t>
            </a:r>
            <a:r>
              <a:rPr lang="de-DE" sz="2400" kern="0" dirty="0">
                <a:solidFill>
                  <a:srgbClr val="000000"/>
                </a:solidFill>
              </a:rPr>
              <a:t>, Organisme internationaux, OSC, grand public..  </a:t>
            </a:r>
            <a:r>
              <a:rPr kumimoji="0" lang="de-DE" sz="2400" b="0" i="0" u="none" strike="noStrike" kern="0" cap="none" spc="0" normalizeH="0" baseline="0" noProof="0" dirty="0">
                <a:ln>
                  <a:noFill/>
                </a:ln>
                <a:solidFill>
                  <a:srgbClr val="000000"/>
                </a:solidFill>
                <a:effectLst/>
                <a:uLnTx/>
                <a:uFillTx/>
                <a:latin typeface="Calibri"/>
                <a:ea typeface="Calibri"/>
                <a:cs typeface="Calibri"/>
                <a:sym typeface="Calibri"/>
              </a:rPr>
              <a:t> </a:t>
            </a:r>
          </a:p>
        </p:txBody>
      </p:sp>
    </p:spTree>
    <p:extLst>
      <p:ext uri="{BB962C8B-B14F-4D97-AF65-F5344CB8AC3E}">
        <p14:creationId xmlns:p14="http://schemas.microsoft.com/office/powerpoint/2010/main" val="2889790927"/>
      </p:ext>
    </p:extLst>
  </p:cSld>
  <p:clrMapOvr>
    <a:masterClrMapping/>
  </p:clrMapOvr>
  <mc:AlternateContent xmlns:mc="http://schemas.openxmlformats.org/markup-compatibility/2006" xmlns:p14="http://schemas.microsoft.com/office/powerpoint/2010/main">
    <mc:Choice Requires="p14">
      <p:transition p14:dur="250">
        <p:dissolve/>
      </p:transition>
    </mc:Choice>
    <mc:Fallback xmlns="">
      <p:transition spd="fast">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834678-E9D0-2443-C080-F1F822F67234}"/>
              </a:ext>
            </a:extLst>
          </p:cNvPr>
          <p:cNvSpPr>
            <a:spLocks noGrp="1"/>
          </p:cNvSpPr>
          <p:nvPr>
            <p:ph type="title"/>
          </p:nvPr>
        </p:nvSpPr>
        <p:spPr>
          <a:xfrm>
            <a:off x="628650" y="89210"/>
            <a:ext cx="7886700" cy="672791"/>
          </a:xfrm>
        </p:spPr>
        <p:txBody>
          <a:bodyPr>
            <a:normAutofit fontScale="90000"/>
          </a:bodyPr>
          <a:lstStyle/>
          <a:p>
            <a:r>
              <a:rPr lang="fr-FR" dirty="0"/>
              <a:t>          </a:t>
            </a:r>
            <a:r>
              <a:rPr lang="fr-FR" sz="3100" b="1" dirty="0">
                <a:latin typeface="+mn-lt"/>
              </a:rPr>
              <a:t>OBLIGATIONS DES ASSUJETTIS </a:t>
            </a:r>
          </a:p>
        </p:txBody>
      </p:sp>
      <p:sp>
        <p:nvSpPr>
          <p:cNvPr id="3" name="Espace réservé du texte 2">
            <a:extLst>
              <a:ext uri="{FF2B5EF4-FFF2-40B4-BE49-F238E27FC236}">
                <a16:creationId xmlns:a16="http://schemas.microsoft.com/office/drawing/2014/main" id="{E9ADE03F-5C54-282B-440F-123B1167A959}"/>
              </a:ext>
            </a:extLst>
          </p:cNvPr>
          <p:cNvSpPr>
            <a:spLocks noGrp="1"/>
          </p:cNvSpPr>
          <p:nvPr>
            <p:ph type="body" idx="1"/>
          </p:nvPr>
        </p:nvSpPr>
        <p:spPr>
          <a:xfrm>
            <a:off x="89210" y="762002"/>
            <a:ext cx="8909824" cy="6006788"/>
          </a:xfrm>
        </p:spPr>
        <p:txBody>
          <a:bodyPr>
            <a:normAutofit fontScale="92500" lnSpcReduction="20000"/>
          </a:bodyPr>
          <a:lstStyle/>
          <a:p>
            <a:pPr algn="just">
              <a:lnSpc>
                <a:spcPct val="170000"/>
              </a:lnSpc>
              <a:buFont typeface="Wingdings" pitchFamily="2" charset="2"/>
              <a:buChar char="v"/>
            </a:pPr>
            <a:endParaRPr lang="fr-FR" sz="2200" dirty="0">
              <a:latin typeface="Calibri" panose="020F0502020204030204" pitchFamily="34" charset="0"/>
              <a:ea typeface="Calibri" panose="020F0502020204030204" pitchFamily="34" charset="0"/>
              <a:cs typeface="Calibri" panose="020F0502020204030204" pitchFamily="34" charset="0"/>
            </a:endParaRPr>
          </a:p>
          <a:p>
            <a:pPr algn="just">
              <a:lnSpc>
                <a:spcPct val="170000"/>
              </a:lnSpc>
              <a:buFont typeface="Wingdings" pitchFamily="2" charset="2"/>
              <a:buChar char="v"/>
            </a:pPr>
            <a:r>
              <a:rPr lang="fr-FR" sz="2200" dirty="0">
                <a:latin typeface="Calibri" panose="020F0502020204030204" pitchFamily="34" charset="0"/>
                <a:ea typeface="Calibri" panose="020F0502020204030204" pitchFamily="34" charset="0"/>
                <a:cs typeface="Calibri" panose="020F0502020204030204" pitchFamily="34" charset="0"/>
              </a:rPr>
              <a:t>Mise en œuvre sans délai des SFC des Nations Unies (1267 , 1718,2231)  dès diffusion par la Centif .</a:t>
            </a:r>
          </a:p>
          <a:p>
            <a:pPr algn="just">
              <a:lnSpc>
                <a:spcPct val="170000"/>
              </a:lnSpc>
              <a:buFont typeface="Wingdings" pitchFamily="2" charset="2"/>
              <a:buChar char="v"/>
            </a:pPr>
            <a:r>
              <a:rPr lang="fr-FR" sz="2200" dirty="0">
                <a:latin typeface="Calibri" panose="020F0502020204030204" pitchFamily="34" charset="0"/>
                <a:ea typeface="Calibri" panose="020F0502020204030204" pitchFamily="34" charset="0"/>
                <a:cs typeface="Calibri" panose="020F0502020204030204" pitchFamily="34" charset="0"/>
              </a:rPr>
              <a:t> 1373, diffusion sans délai par un système électronique par la Centif. (</a:t>
            </a:r>
            <a:r>
              <a:rPr lang="fr-FR" sz="2200" dirty="0" err="1">
                <a:latin typeface="Calibri" panose="020F0502020204030204" pitchFamily="34" charset="0"/>
                <a:ea typeface="Calibri" panose="020F0502020204030204" pitchFamily="34" charset="0"/>
                <a:cs typeface="Calibri" panose="020F0502020204030204" pitchFamily="34" charset="0"/>
              </a:rPr>
              <a:t>cf</a:t>
            </a:r>
            <a:r>
              <a:rPr lang="fr-FR" sz="2200" dirty="0">
                <a:latin typeface="Calibri" panose="020F0502020204030204" pitchFamily="34" charset="0"/>
                <a:ea typeface="Calibri" panose="020F0502020204030204" pitchFamily="34" charset="0"/>
                <a:cs typeface="Calibri" panose="020F0502020204030204" pitchFamily="34" charset="0"/>
              </a:rPr>
              <a:t> site </a:t>
            </a:r>
            <a:r>
              <a:rPr lang="fr-FR" sz="2200" dirty="0" err="1">
                <a:latin typeface="Calibri" panose="020F0502020204030204" pitchFamily="34" charset="0"/>
                <a:ea typeface="Calibri" panose="020F0502020204030204" pitchFamily="34" charset="0"/>
                <a:cs typeface="Calibri" panose="020F0502020204030204" pitchFamily="34" charset="0"/>
              </a:rPr>
              <a:t>Centif</a:t>
            </a:r>
            <a:r>
              <a:rPr lang="fr-FR" sz="2200" dirty="0">
                <a:latin typeface="Calibri" panose="020F0502020204030204" pitchFamily="34" charset="0"/>
                <a:ea typeface="Calibri" panose="020F0502020204030204" pitchFamily="34" charset="0"/>
                <a:cs typeface="Calibri" panose="020F0502020204030204" pitchFamily="34" charset="0"/>
              </a:rPr>
              <a:t>)</a:t>
            </a:r>
          </a:p>
          <a:p>
            <a:pPr algn="just">
              <a:lnSpc>
                <a:spcPct val="170000"/>
              </a:lnSpc>
              <a:buFont typeface="Wingdings" pitchFamily="2" charset="2"/>
              <a:buChar char="v"/>
            </a:pPr>
            <a:r>
              <a:rPr lang="fr-FR" sz="2200" dirty="0">
                <a:latin typeface="Calibri" panose="020F0502020204030204" pitchFamily="34" charset="0"/>
                <a:ea typeface="Calibri" panose="020F0502020204030204" pitchFamily="34" charset="0"/>
                <a:cs typeface="Calibri" panose="020F0502020204030204" pitchFamily="34" charset="0"/>
              </a:rPr>
              <a:t> Identification des clients, des éléments d’identification collectés puis recueillement  et analyse des éléments d’information collectés</a:t>
            </a:r>
          </a:p>
          <a:p>
            <a:pPr algn="just">
              <a:lnSpc>
                <a:spcPct val="170000"/>
              </a:lnSpc>
              <a:buFont typeface="Wingdings" pitchFamily="2" charset="2"/>
              <a:buChar char="v"/>
            </a:pPr>
            <a:r>
              <a:rPr lang="fr-FR" sz="2200" dirty="0">
                <a:latin typeface="Calibri" panose="020F0502020204030204" pitchFamily="34" charset="0"/>
                <a:ea typeface="Calibri" panose="020F0502020204030204" pitchFamily="34" charset="0"/>
                <a:cs typeface="Calibri" panose="020F0502020204030204" pitchFamily="34" charset="0"/>
              </a:rPr>
              <a:t> Identification et de vérification des clients et des bénéficiaires effectifs</a:t>
            </a:r>
          </a:p>
          <a:p>
            <a:pPr algn="just">
              <a:lnSpc>
                <a:spcPct val="170000"/>
              </a:lnSpc>
              <a:buFont typeface="Wingdings" pitchFamily="2" charset="2"/>
              <a:buChar char="v"/>
            </a:pPr>
            <a:r>
              <a:rPr lang="fr-FR" sz="2200" dirty="0">
                <a:latin typeface="Calibri" panose="020F0502020204030204" pitchFamily="34" charset="0"/>
                <a:ea typeface="Calibri" panose="020F0502020204030204" pitchFamily="34" charset="0"/>
                <a:cs typeface="Calibri" panose="020F0502020204030204" pitchFamily="34" charset="0"/>
              </a:rPr>
              <a:t>   vigilance constante, dès l’entrée en relation et  pendant toute la durée de la relation d’affaire, </a:t>
            </a:r>
          </a:p>
          <a:p>
            <a:pPr algn="just">
              <a:lnSpc>
                <a:spcPct val="170000"/>
              </a:lnSpc>
              <a:buFont typeface="Wingdings" pitchFamily="2" charset="2"/>
              <a:buChar char="v"/>
            </a:pPr>
            <a:r>
              <a:rPr lang="fr-FR" sz="2200" dirty="0">
                <a:latin typeface="Calibri" panose="020F0502020204030204" pitchFamily="34" charset="0"/>
                <a:ea typeface="Calibri" panose="020F0502020204030204" pitchFamily="34" charset="0"/>
                <a:cs typeface="Calibri" panose="020F0502020204030204" pitchFamily="34" charset="0"/>
              </a:rPr>
              <a:t>Mise à jour régulière des informations recueillies.  </a:t>
            </a:r>
            <a:endParaRPr lang="fr-FR" sz="2200" dirty="0"/>
          </a:p>
        </p:txBody>
      </p:sp>
    </p:spTree>
    <p:extLst>
      <p:ext uri="{BB962C8B-B14F-4D97-AF65-F5344CB8AC3E}">
        <p14:creationId xmlns:p14="http://schemas.microsoft.com/office/powerpoint/2010/main" val="2055217222"/>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204A21-0E4D-E588-A851-DA2D8E48105F}"/>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BB3ED45E-3042-25FC-88A5-8041D8B40A07}"/>
              </a:ext>
            </a:extLst>
          </p:cNvPr>
          <p:cNvSpPr>
            <a:spLocks noGrp="1"/>
          </p:cNvSpPr>
          <p:nvPr>
            <p:ph type="title"/>
          </p:nvPr>
        </p:nvSpPr>
        <p:spPr>
          <a:xfrm>
            <a:off x="628650" y="19439"/>
            <a:ext cx="7886700" cy="742561"/>
          </a:xfrm>
        </p:spPr>
        <p:txBody>
          <a:bodyPr/>
          <a:lstStyle/>
          <a:p>
            <a:r>
              <a:rPr lang="fr-FR" dirty="0"/>
              <a:t>            </a:t>
            </a:r>
            <a:r>
              <a:rPr lang="fr-FR" sz="2800" b="1" dirty="0">
                <a:latin typeface="+mn-lt"/>
              </a:rPr>
              <a:t>OBLIGATIONS DES ASSUJETTIS </a:t>
            </a:r>
          </a:p>
        </p:txBody>
      </p:sp>
      <p:sp>
        <p:nvSpPr>
          <p:cNvPr id="3" name="Espace réservé du texte 2">
            <a:extLst>
              <a:ext uri="{FF2B5EF4-FFF2-40B4-BE49-F238E27FC236}">
                <a16:creationId xmlns:a16="http://schemas.microsoft.com/office/drawing/2014/main" id="{E9335D2A-DCD7-C706-9529-913FDF441CBF}"/>
              </a:ext>
            </a:extLst>
          </p:cNvPr>
          <p:cNvSpPr>
            <a:spLocks noGrp="1"/>
          </p:cNvSpPr>
          <p:nvPr>
            <p:ph type="body" idx="1"/>
          </p:nvPr>
        </p:nvSpPr>
        <p:spPr>
          <a:xfrm>
            <a:off x="178421" y="988298"/>
            <a:ext cx="8887520" cy="5501711"/>
          </a:xfrm>
        </p:spPr>
        <p:txBody>
          <a:bodyPr>
            <a:normAutofit/>
          </a:bodyPr>
          <a:lstStyle/>
          <a:p>
            <a:pPr marL="0" indent="0" algn="just">
              <a:buNone/>
            </a:pPr>
            <a:r>
              <a:rPr lang="fr-FR" sz="2400" b="1" dirty="0">
                <a:solidFill>
                  <a:srgbClr val="FF0000"/>
                </a:solidFill>
                <a:latin typeface="Calibri" panose="020F0502020204030204" pitchFamily="34" charset="0"/>
                <a:ea typeface="Calibri" panose="020F0502020204030204" pitchFamily="34" charset="0"/>
                <a:cs typeface="Calibri" panose="020F0502020204030204" pitchFamily="34" charset="0"/>
              </a:rPr>
              <a:t>                          </a:t>
            </a:r>
          </a:p>
          <a:p>
            <a:pPr algn="just">
              <a:buFont typeface="Wingdings" pitchFamily="2" charset="2"/>
              <a:buChar char="q"/>
            </a:pPr>
            <a:r>
              <a:rPr lang="fr-FR" sz="2400" b="1" dirty="0">
                <a:solidFill>
                  <a:srgbClr val="FF0000"/>
                </a:solidFill>
                <a:latin typeface="Calibri" panose="020F0502020204030204" pitchFamily="34" charset="0"/>
                <a:ea typeface="Calibri" panose="020F0502020204030204" pitchFamily="34" charset="0"/>
                <a:cs typeface="Calibri" panose="020F0502020204030204" pitchFamily="34" charset="0"/>
              </a:rPr>
              <a:t> </a:t>
            </a:r>
            <a:r>
              <a:rPr lang="fr-FR" sz="3800" b="1" dirty="0">
                <a:solidFill>
                  <a:srgbClr val="FF0000"/>
                </a:solidFill>
                <a:latin typeface="Calibri" panose="020F0502020204030204" pitchFamily="34" charset="0"/>
                <a:ea typeface="Calibri" panose="020F0502020204030204" pitchFamily="34" charset="0"/>
                <a:cs typeface="Calibri" panose="020F0502020204030204" pitchFamily="34" charset="0"/>
              </a:rPr>
              <a:t>MISE EN ŒUVRE SANS DELAI </a:t>
            </a:r>
            <a:endParaRPr lang="fr-FR" sz="2400" b="1" dirty="0">
              <a:latin typeface="Calibri" panose="020F0502020204030204" pitchFamily="34" charset="0"/>
              <a:ea typeface="Calibri" panose="020F0502020204030204" pitchFamily="34" charset="0"/>
              <a:cs typeface="Calibri" panose="020F0502020204030204" pitchFamily="34" charset="0"/>
            </a:endParaRPr>
          </a:p>
          <a:p>
            <a:pPr algn="just">
              <a:lnSpc>
                <a:spcPct val="150000"/>
              </a:lnSpc>
              <a:buFont typeface="Wingdings" pitchFamily="2" charset="2"/>
              <a:buChar char="v"/>
            </a:pPr>
            <a:r>
              <a:rPr lang="fr-FR" sz="2400" dirty="0">
                <a:latin typeface="Calibri" panose="020F0502020204030204" pitchFamily="34" charset="0"/>
                <a:ea typeface="Calibri" panose="020F0502020204030204" pitchFamily="34" charset="0"/>
                <a:cs typeface="Calibri" panose="020F0502020204030204" pitchFamily="34" charset="0"/>
              </a:rPr>
              <a:t>Mettre en place une organisation en vue de la mise en œuvre sans délai des mesures de gel des avoirs et d’interdiction de mise à disposition ou d’utilisation des biens, fonds ou autres ressources économiques et financières </a:t>
            </a:r>
          </a:p>
          <a:p>
            <a:pPr algn="just">
              <a:lnSpc>
                <a:spcPct val="150000"/>
              </a:lnSpc>
              <a:buFont typeface="Wingdings" pitchFamily="2" charset="2"/>
              <a:buChar char="v"/>
            </a:pPr>
            <a:r>
              <a:rPr lang="fr-FR" sz="2400" dirty="0">
                <a:latin typeface="Calibri" panose="020F0502020204030204" pitchFamily="34" charset="0"/>
                <a:ea typeface="Calibri" panose="020F0502020204030204" pitchFamily="34" charset="0"/>
                <a:cs typeface="Calibri" panose="020F0502020204030204" pitchFamily="34" charset="0"/>
              </a:rPr>
              <a:t>Veiller à l’application de ces mesures par les entités du groupe le cas échéant</a:t>
            </a:r>
          </a:p>
          <a:p>
            <a:pPr algn="just"/>
            <a:endParaRPr lang="fr-FR" sz="2800" b="1" dirty="0">
              <a:latin typeface="Calibri" panose="020F0502020204030204" pitchFamily="34" charset="0"/>
              <a:ea typeface="Calibri" panose="020F0502020204030204" pitchFamily="34" charset="0"/>
              <a:cs typeface="Calibri" panose="020F0502020204030204" pitchFamily="34" charset="0"/>
            </a:endParaRPr>
          </a:p>
          <a:p>
            <a:endParaRPr lang="fr-FR" dirty="0"/>
          </a:p>
        </p:txBody>
      </p:sp>
    </p:spTree>
    <p:extLst>
      <p:ext uri="{BB962C8B-B14F-4D97-AF65-F5344CB8AC3E}">
        <p14:creationId xmlns:p14="http://schemas.microsoft.com/office/powerpoint/2010/main" val="2146630387"/>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5AAB1B-A2D3-3F99-EBFE-CC75FD80BA1D}"/>
              </a:ext>
            </a:extLst>
          </p:cNvPr>
          <p:cNvSpPr>
            <a:spLocks noGrp="1"/>
          </p:cNvSpPr>
          <p:nvPr>
            <p:ph type="title"/>
          </p:nvPr>
        </p:nvSpPr>
        <p:spPr>
          <a:xfrm>
            <a:off x="178420" y="64045"/>
            <a:ext cx="8709102" cy="482366"/>
          </a:xfrm>
        </p:spPr>
        <p:txBody>
          <a:bodyPr>
            <a:normAutofit fontScale="90000"/>
          </a:bodyPr>
          <a:lstStyle/>
          <a:p>
            <a:r>
              <a:rPr lang="fr-FR" dirty="0"/>
              <a:t>   		</a:t>
            </a:r>
            <a:r>
              <a:rPr lang="fr-FR" b="1" dirty="0"/>
              <a:t> </a:t>
            </a:r>
            <a:r>
              <a:rPr lang="fr-FR" sz="3200" b="1" dirty="0">
                <a:latin typeface="+mn-lt"/>
              </a:rPr>
              <a:t>OBLIGATIONS DES ASSUJETTIS </a:t>
            </a:r>
          </a:p>
        </p:txBody>
      </p:sp>
      <p:sp>
        <p:nvSpPr>
          <p:cNvPr id="3" name="Espace réservé du texte 2">
            <a:extLst>
              <a:ext uri="{FF2B5EF4-FFF2-40B4-BE49-F238E27FC236}">
                <a16:creationId xmlns:a16="http://schemas.microsoft.com/office/drawing/2014/main" id="{DFD8F152-82B8-4430-C4F9-E4CFF6D3EE24}"/>
              </a:ext>
            </a:extLst>
          </p:cNvPr>
          <p:cNvSpPr>
            <a:spLocks noGrp="1"/>
          </p:cNvSpPr>
          <p:nvPr>
            <p:ph type="body" idx="1"/>
          </p:nvPr>
        </p:nvSpPr>
        <p:spPr>
          <a:xfrm>
            <a:off x="178420" y="669073"/>
            <a:ext cx="8709102" cy="6124882"/>
          </a:xfrm>
        </p:spPr>
        <p:txBody>
          <a:bodyPr>
            <a:normAutofit/>
          </a:bodyPr>
          <a:lstStyle/>
          <a:p>
            <a:pPr algn="just">
              <a:lnSpc>
                <a:spcPct val="150000"/>
              </a:lnSpc>
              <a:buFont typeface="Wingdings" pitchFamily="2" charset="2"/>
              <a:buChar char="v"/>
            </a:pPr>
            <a:r>
              <a:rPr lang="fr-FR" dirty="0">
                <a:latin typeface="Calibri" panose="020F0502020204030204" pitchFamily="34" charset="0"/>
                <a:ea typeface="Calibri" panose="020F0502020204030204" pitchFamily="34" charset="0"/>
                <a:cs typeface="Calibri" panose="020F0502020204030204" pitchFamily="34" charset="0"/>
              </a:rPr>
              <a:t> </a:t>
            </a:r>
            <a:r>
              <a:rPr lang="fr-FR" sz="2200" dirty="0">
                <a:latin typeface="Calibri" panose="020F0502020204030204" pitchFamily="34" charset="0"/>
                <a:ea typeface="Calibri" panose="020F0502020204030204" pitchFamily="34" charset="0"/>
                <a:cs typeface="Calibri" panose="020F0502020204030204" pitchFamily="34" charset="0"/>
              </a:rPr>
              <a:t>Gel immédiat des biens, fonds ou autres ressources économiques et financières appartenant aux personnes physiques ou morales désignées dans les différentes listes des SFC dès notification des listes par l’autorité compétente aux assujettis (EPNFD) sans information  préalable des titulaires desdits biens.</a:t>
            </a:r>
          </a:p>
          <a:p>
            <a:pPr algn="just">
              <a:lnSpc>
                <a:spcPct val="150000"/>
              </a:lnSpc>
              <a:buFont typeface="Wingdings" pitchFamily="2" charset="2"/>
              <a:buChar char="v"/>
            </a:pPr>
            <a:r>
              <a:rPr lang="fr-FR" sz="2200" dirty="0">
                <a:latin typeface="Calibri" panose="020F0502020204030204" pitchFamily="34" charset="0"/>
                <a:ea typeface="Calibri" panose="020F0502020204030204" pitchFamily="34" charset="0"/>
                <a:cs typeface="Calibri" panose="020F0502020204030204" pitchFamily="34" charset="0"/>
              </a:rPr>
              <a:t>Interdiction aux EPNFD  de mettre directement ou indirectement les biens et fonds objet de la mesure de gel à la disposition des personnes physiques ou morales, entités ou organismes figurant sur  les listes SFC.</a:t>
            </a:r>
          </a:p>
          <a:p>
            <a:endParaRPr lang="fr-FR" dirty="0"/>
          </a:p>
        </p:txBody>
      </p:sp>
    </p:spTree>
    <p:extLst>
      <p:ext uri="{BB962C8B-B14F-4D97-AF65-F5344CB8AC3E}">
        <p14:creationId xmlns:p14="http://schemas.microsoft.com/office/powerpoint/2010/main" val="2197138830"/>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CC9934-45C9-D6BD-297F-EF9CAD78E35C}"/>
              </a:ext>
            </a:extLst>
          </p:cNvPr>
          <p:cNvSpPr>
            <a:spLocks noGrp="1"/>
          </p:cNvSpPr>
          <p:nvPr>
            <p:ph type="title"/>
          </p:nvPr>
        </p:nvSpPr>
        <p:spPr>
          <a:xfrm>
            <a:off x="0" y="108649"/>
            <a:ext cx="8515350" cy="705391"/>
          </a:xfrm>
        </p:spPr>
        <p:txBody>
          <a:bodyPr/>
          <a:lstStyle/>
          <a:p>
            <a:r>
              <a:rPr lang="fr-FR" dirty="0"/>
              <a:t>      		</a:t>
            </a:r>
            <a:r>
              <a:rPr lang="fr-FR" sz="2800" b="1" dirty="0">
                <a:latin typeface="+mn-lt"/>
              </a:rPr>
              <a:t>OBLIGATIONS DES ASSUJETTIS </a:t>
            </a:r>
          </a:p>
        </p:txBody>
      </p:sp>
      <p:sp>
        <p:nvSpPr>
          <p:cNvPr id="3" name="Espace réservé du texte 2">
            <a:extLst>
              <a:ext uri="{FF2B5EF4-FFF2-40B4-BE49-F238E27FC236}">
                <a16:creationId xmlns:a16="http://schemas.microsoft.com/office/drawing/2014/main" id="{ED6BBAC5-2E6B-C34D-BF5D-64E6EDADFAE2}"/>
              </a:ext>
            </a:extLst>
          </p:cNvPr>
          <p:cNvSpPr>
            <a:spLocks noGrp="1"/>
          </p:cNvSpPr>
          <p:nvPr>
            <p:ph type="body" idx="1"/>
          </p:nvPr>
        </p:nvSpPr>
        <p:spPr>
          <a:xfrm>
            <a:off x="89209" y="1204332"/>
            <a:ext cx="8898673" cy="4891668"/>
          </a:xfrm>
        </p:spPr>
        <p:txBody>
          <a:bodyPr>
            <a:normAutofit fontScale="85000" lnSpcReduction="10000"/>
          </a:bodyPr>
          <a:lstStyle/>
          <a:p>
            <a:pPr algn="just">
              <a:lnSpc>
                <a:spcPct val="150000"/>
              </a:lnSpc>
              <a:buFont typeface="Wingdings" pitchFamily="2" charset="2"/>
              <a:buChar char="v"/>
            </a:pPr>
            <a:r>
              <a:rPr lang="fr-FR" sz="2800" dirty="0">
                <a:latin typeface="Calibri" panose="020F0502020204030204" pitchFamily="34" charset="0"/>
                <a:ea typeface="Calibri" panose="020F0502020204030204" pitchFamily="34" charset="0"/>
                <a:cs typeface="Calibri" panose="020F0502020204030204" pitchFamily="34" charset="0"/>
              </a:rPr>
              <a:t>Extension de cette mesure aux personnes ou entités contrôlées par les personnes, entités ou organismes  désignées sur la liste des sanctions SFC ou agissant en leur nom ou sous leurs instructions ainsi que de toute autre personne physique ou morale</a:t>
            </a:r>
          </a:p>
          <a:p>
            <a:pPr algn="just">
              <a:lnSpc>
                <a:spcPct val="150000"/>
              </a:lnSpc>
              <a:buFont typeface="Wingdings" pitchFamily="2" charset="2"/>
              <a:buChar char="v"/>
            </a:pPr>
            <a:r>
              <a:rPr lang="fr-FR" sz="2800" dirty="0">
                <a:latin typeface="Calibri" panose="020F0502020204030204" pitchFamily="34" charset="0"/>
                <a:ea typeface="Calibri" panose="020F0502020204030204" pitchFamily="34" charset="0"/>
                <a:cs typeface="Calibri" panose="020F0502020204030204" pitchFamily="34" charset="0"/>
              </a:rPr>
              <a:t>  La mesure de gel reste en vigueur jusqu’à ce qu’il soit autrement décidé par l’autorité compétente ( CSNU) ou ministre de l’Économie et des finances ou toute autre autorité compétente y compris une décision de justice définitive dument notifiée.</a:t>
            </a:r>
          </a:p>
          <a:p>
            <a:endParaRPr lang="fr-FR" dirty="0"/>
          </a:p>
        </p:txBody>
      </p:sp>
    </p:spTree>
    <p:extLst>
      <p:ext uri="{BB962C8B-B14F-4D97-AF65-F5344CB8AC3E}">
        <p14:creationId xmlns:p14="http://schemas.microsoft.com/office/powerpoint/2010/main" val="1788549047"/>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CEC1D79-1206-5DC9-63FB-9F837C8DD8B8}"/>
              </a:ext>
            </a:extLst>
          </p:cNvPr>
          <p:cNvSpPr>
            <a:spLocks noGrp="1"/>
          </p:cNvSpPr>
          <p:nvPr>
            <p:ph type="title"/>
          </p:nvPr>
        </p:nvSpPr>
        <p:spPr>
          <a:xfrm>
            <a:off x="211873" y="133816"/>
            <a:ext cx="8303477" cy="628184"/>
          </a:xfrm>
        </p:spPr>
        <p:txBody>
          <a:bodyPr>
            <a:normAutofit/>
          </a:bodyPr>
          <a:lstStyle/>
          <a:p>
            <a:r>
              <a:rPr lang="fr-FR" sz="3200" dirty="0"/>
              <a:t>               </a:t>
            </a:r>
            <a:r>
              <a:rPr lang="fr-FR" sz="2800" b="1" dirty="0">
                <a:latin typeface="+mn-lt"/>
              </a:rPr>
              <a:t>OBLIGATIONS DES ASSUJETTIS  </a:t>
            </a:r>
          </a:p>
        </p:txBody>
      </p:sp>
      <p:sp>
        <p:nvSpPr>
          <p:cNvPr id="3" name="Espace réservé du texte 2">
            <a:extLst>
              <a:ext uri="{FF2B5EF4-FFF2-40B4-BE49-F238E27FC236}">
                <a16:creationId xmlns:a16="http://schemas.microsoft.com/office/drawing/2014/main" id="{064981C2-7F7F-07FB-6142-3F394CC7577A}"/>
              </a:ext>
            </a:extLst>
          </p:cNvPr>
          <p:cNvSpPr>
            <a:spLocks noGrp="1"/>
          </p:cNvSpPr>
          <p:nvPr>
            <p:ph type="body" idx="1"/>
          </p:nvPr>
        </p:nvSpPr>
        <p:spPr>
          <a:xfrm>
            <a:off x="211873" y="1170878"/>
            <a:ext cx="8709103" cy="4925122"/>
          </a:xfrm>
        </p:spPr>
        <p:txBody>
          <a:bodyPr/>
          <a:lstStyle/>
          <a:p>
            <a:pPr>
              <a:lnSpc>
                <a:spcPct val="150000"/>
              </a:lnSpc>
              <a:buFont typeface="Wingdings" pitchFamily="2" charset="2"/>
              <a:buChar char="v"/>
            </a:pPr>
            <a:r>
              <a:rPr lang="fr-FR" dirty="0"/>
              <a:t>Interdiction également faite aux assujettis d’utiliser les biens, fonds ou autres ressources économiques financières à leur bénéfice</a:t>
            </a:r>
          </a:p>
          <a:p>
            <a:pPr>
              <a:lnSpc>
                <a:spcPct val="150000"/>
              </a:lnSpc>
              <a:buFont typeface="Wingdings" pitchFamily="2" charset="2"/>
              <a:buChar char="v"/>
            </a:pPr>
            <a:r>
              <a:rPr lang="fr-FR" dirty="0"/>
              <a:t>Interdiction de réaliser ou de participer intentionnellement à des opérations ayant pour but de contourner les sanctions et les interdictions qui y sont rattachées</a:t>
            </a:r>
          </a:p>
        </p:txBody>
      </p:sp>
    </p:spTree>
    <p:extLst>
      <p:ext uri="{BB962C8B-B14F-4D97-AF65-F5344CB8AC3E}">
        <p14:creationId xmlns:p14="http://schemas.microsoft.com/office/powerpoint/2010/main" val="773001916"/>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FA3A3C-BEAA-A02C-1681-00954CA4E6DE}"/>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1768C31D-3AE7-2A28-9C5A-89CDE8CCE57E}"/>
              </a:ext>
            </a:extLst>
          </p:cNvPr>
          <p:cNvSpPr>
            <a:spLocks noGrp="1"/>
          </p:cNvSpPr>
          <p:nvPr>
            <p:ph type="title"/>
          </p:nvPr>
        </p:nvSpPr>
        <p:spPr>
          <a:xfrm>
            <a:off x="323385" y="156118"/>
            <a:ext cx="8619893" cy="605882"/>
          </a:xfrm>
        </p:spPr>
        <p:txBody>
          <a:bodyPr>
            <a:normAutofit fontScale="90000"/>
          </a:bodyPr>
          <a:lstStyle/>
          <a:p>
            <a:r>
              <a:rPr lang="fr-FR" dirty="0"/>
              <a:t>           </a:t>
            </a:r>
            <a:r>
              <a:rPr lang="fr-FR" sz="3100" b="1" dirty="0">
                <a:latin typeface="+mn-lt"/>
              </a:rPr>
              <a:t>OBLIGATIONS DES ASSUJETTIS </a:t>
            </a:r>
          </a:p>
        </p:txBody>
      </p:sp>
      <p:sp>
        <p:nvSpPr>
          <p:cNvPr id="3" name="Espace réservé du texte 2">
            <a:extLst>
              <a:ext uri="{FF2B5EF4-FFF2-40B4-BE49-F238E27FC236}">
                <a16:creationId xmlns:a16="http://schemas.microsoft.com/office/drawing/2014/main" id="{CCDFFAD6-BAF7-2A39-35E4-F2EA3AC3A1EE}"/>
              </a:ext>
            </a:extLst>
          </p:cNvPr>
          <p:cNvSpPr>
            <a:spLocks noGrp="1"/>
          </p:cNvSpPr>
          <p:nvPr>
            <p:ph type="body" idx="1"/>
          </p:nvPr>
        </p:nvSpPr>
        <p:spPr>
          <a:xfrm>
            <a:off x="223024" y="1044054"/>
            <a:ext cx="8720254" cy="5657827"/>
          </a:xfrm>
        </p:spPr>
        <p:txBody>
          <a:bodyPr>
            <a:noAutofit/>
          </a:bodyPr>
          <a:lstStyle/>
          <a:p>
            <a:pPr>
              <a:lnSpc>
                <a:spcPct val="150000"/>
              </a:lnSpc>
              <a:buFont typeface="Wingdings" pitchFamily="2" charset="2"/>
              <a:buChar char="q"/>
            </a:pPr>
            <a:r>
              <a:rPr lang="fr-FR" sz="2400" dirty="0"/>
              <a:t>     </a:t>
            </a:r>
            <a:r>
              <a:rPr lang="fr-FR" sz="2400" dirty="0">
                <a:solidFill>
                  <a:srgbClr val="FF0000"/>
                </a:solidFill>
              </a:rPr>
              <a:t>INFORMATION DE LA CENTIF ET DE L’AUTORITÉ COMPETENTE</a:t>
            </a:r>
          </a:p>
          <a:p>
            <a:pPr>
              <a:lnSpc>
                <a:spcPct val="150000"/>
              </a:lnSpc>
              <a:buFont typeface="Wingdings" pitchFamily="2" charset="2"/>
              <a:buChar char="v"/>
            </a:pPr>
            <a:r>
              <a:rPr lang="fr-FR" sz="2400" dirty="0">
                <a:solidFill>
                  <a:srgbClr val="FF0000"/>
                </a:solidFill>
              </a:rPr>
              <a:t>Aviser</a:t>
            </a:r>
            <a:r>
              <a:rPr lang="fr-FR" sz="2400" dirty="0"/>
              <a:t> immédiatement la CENTIF ou  le Ministre de l’Economie des finances directement ou par CENTIF et CCGA de l’existence de fonds appartenant aux personnes liées au FT-FP figurant sur la liste des sanctions nationale et internationale ainsi qu’à des personnes ou organisations terroristes qui leurs sont associées</a:t>
            </a:r>
          </a:p>
          <a:p>
            <a:pPr>
              <a:lnSpc>
                <a:spcPct val="150000"/>
              </a:lnSpc>
              <a:buFont typeface="Wingdings" pitchFamily="2" charset="2"/>
              <a:buChar char="v"/>
            </a:pPr>
            <a:r>
              <a:rPr lang="fr-FR" sz="2400" dirty="0">
                <a:solidFill>
                  <a:srgbClr val="FF0000"/>
                </a:solidFill>
              </a:rPr>
              <a:t>Déclarer</a:t>
            </a:r>
            <a:r>
              <a:rPr lang="fr-FR" sz="2400" dirty="0"/>
              <a:t> à l’autorité compétente tous les biens, fonds et autres ressources économiques et financières gelées et les mesures prises par les CSNU y compris les tentatives d’opération </a:t>
            </a:r>
          </a:p>
        </p:txBody>
      </p:sp>
    </p:spTree>
    <p:extLst>
      <p:ext uri="{BB962C8B-B14F-4D97-AF65-F5344CB8AC3E}">
        <p14:creationId xmlns:p14="http://schemas.microsoft.com/office/powerpoint/2010/main" val="2972732608"/>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EFBC091-8AB2-787A-69ED-4AFE586063D5}"/>
              </a:ext>
            </a:extLst>
          </p:cNvPr>
          <p:cNvSpPr txBox="1"/>
          <p:nvPr/>
        </p:nvSpPr>
        <p:spPr>
          <a:xfrm>
            <a:off x="1204332" y="1054744"/>
            <a:ext cx="5304877"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2000" b="1" i="0" u="none" strike="noStrike" kern="1200" cap="none" spc="0" normalizeH="0" baseline="0" noProof="0" dirty="0">
                <a:ln>
                  <a:noFill/>
                </a:ln>
                <a:solidFill>
                  <a:prstClr val="black"/>
                </a:solidFill>
                <a:effectLst/>
                <a:uLnTx/>
                <a:uFillTx/>
                <a:latin typeface="Calibri" panose="020F0502020204030204"/>
                <a:ea typeface="+mn-ea"/>
                <a:cs typeface="+mn-cs"/>
              </a:rPr>
              <a:t>         OBJECTIF PRINCIPAL DU MODULE</a:t>
            </a:r>
          </a:p>
        </p:txBody>
      </p:sp>
      <p:sp>
        <p:nvSpPr>
          <p:cNvPr id="10" name="CuadroTexto 9">
            <a:extLst>
              <a:ext uri="{FF2B5EF4-FFF2-40B4-BE49-F238E27FC236}">
                <a16:creationId xmlns:a16="http://schemas.microsoft.com/office/drawing/2014/main" id="{94CEB83D-CEBE-AF9B-A7E1-5C2C725F4830}"/>
              </a:ext>
            </a:extLst>
          </p:cNvPr>
          <p:cNvSpPr txBox="1"/>
          <p:nvPr/>
        </p:nvSpPr>
        <p:spPr>
          <a:xfrm>
            <a:off x="2199187" y="2637265"/>
            <a:ext cx="5348177"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2000" b="1" i="0" u="none" strike="noStrike" kern="1200" cap="none" spc="0" normalizeH="0" baseline="0" noProof="0" dirty="0">
                <a:ln>
                  <a:noFill/>
                </a:ln>
                <a:solidFill>
                  <a:prstClr val="black"/>
                </a:solidFill>
                <a:effectLst/>
                <a:uLnTx/>
                <a:uFillTx/>
                <a:latin typeface="Calibri" panose="020F0502020204030204"/>
                <a:ea typeface="+mn-ea"/>
                <a:cs typeface="+mn-cs"/>
              </a:rPr>
              <a:t>OBJECTIFS PEDAGOGIQUES DE LA SESSION</a:t>
            </a:r>
          </a:p>
        </p:txBody>
      </p:sp>
      <p:sp>
        <p:nvSpPr>
          <p:cNvPr id="11" name="Rectangle 8">
            <a:extLst>
              <a:ext uri="{FF2B5EF4-FFF2-40B4-BE49-F238E27FC236}">
                <a16:creationId xmlns:a16="http://schemas.microsoft.com/office/drawing/2014/main" id="{A01B5A74-6AC9-7430-6E9B-7EE13CE43721}"/>
              </a:ext>
            </a:extLst>
          </p:cNvPr>
          <p:cNvSpPr>
            <a:spLocks noChangeArrowheads="1"/>
          </p:cNvSpPr>
          <p:nvPr/>
        </p:nvSpPr>
        <p:spPr bwMode="auto">
          <a:xfrm>
            <a:off x="156117" y="3395950"/>
            <a:ext cx="9037539"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1200150" indent="-4572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457200" rtl="0" eaLnBrk="1" fontAlgn="auto" latinLnBrk="0" hangingPunct="1">
              <a:lnSpc>
                <a:spcPct val="100000"/>
              </a:lnSpc>
              <a:spcBef>
                <a:spcPct val="0"/>
              </a:spcBef>
              <a:buClr>
                <a:srgbClr val="FF0000"/>
              </a:buClr>
              <a:buSzTx/>
              <a:buFont typeface="Arial" panose="020B0604020202020204" pitchFamily="34" charset="0"/>
              <a:buNone/>
              <a:tabLst/>
              <a:defRPr/>
            </a:pPr>
            <a:r>
              <a:rPr kumimoji="0" lang="fr-FR" altLang="fr-FR" sz="2000" b="0" i="0" u="none" strike="noStrike" kern="1200" cap="none" spc="0" normalizeH="0" baseline="0" noProof="0" dirty="0">
                <a:ln>
                  <a:noFill/>
                </a:ln>
                <a:solidFill>
                  <a:srgbClr val="000000"/>
                </a:solidFill>
                <a:effectLst/>
                <a:uLnTx/>
                <a:uFillTx/>
                <a:latin typeface="Calibri" panose="020F0502020204030204"/>
                <a:ea typeface="+mn-ea"/>
                <a:cs typeface="+mn-cs"/>
              </a:rPr>
              <a:t>A la fin de la session, les participants  : </a:t>
            </a:r>
            <a:r>
              <a:rPr kumimoji="0" lang="es-ES" altLang="fr-FR" sz="2000" b="0" i="0" u="none" strike="noStrike" kern="1200" cap="none" spc="0" normalizeH="0" baseline="0" noProof="0" dirty="0">
                <a:ln>
                  <a:noFill/>
                </a:ln>
                <a:solidFill>
                  <a:srgbClr val="000000"/>
                </a:solidFill>
                <a:effectLst/>
                <a:uLnTx/>
                <a:uFillTx/>
                <a:latin typeface="Calibri" panose="020F0502020204030204"/>
                <a:ea typeface="+mn-ea"/>
                <a:cs typeface="+mn-cs"/>
              </a:rPr>
              <a:t> </a:t>
            </a:r>
          </a:p>
          <a:p>
            <a:pPr marL="540000" lvl="1">
              <a:spcBef>
                <a:spcPct val="0"/>
              </a:spcBef>
              <a:buClr>
                <a:srgbClr val="FF0000"/>
              </a:buClr>
              <a:buFont typeface="Wingdings 3" panose="05040102010807070707" pitchFamily="18" charset="2"/>
              <a:buChar char="_"/>
              <a:defRPr/>
            </a:pPr>
            <a:r>
              <a:rPr lang="fr-FR" altLang="fr-FR" sz="2000" dirty="0">
                <a:solidFill>
                  <a:srgbClr val="000000"/>
                </a:solidFill>
                <a:latin typeface="Calibri" panose="020F0502020204030204"/>
              </a:rPr>
              <a:t>Citeront au moins trois résolutions relatives à la mise en œuvre des SFC</a:t>
            </a:r>
          </a:p>
          <a:p>
            <a:pPr marL="540000" lvl="1">
              <a:spcBef>
                <a:spcPct val="0"/>
              </a:spcBef>
              <a:buClr>
                <a:srgbClr val="FF0000"/>
              </a:buClr>
              <a:buFont typeface="Wingdings 3" panose="05040102010807070707" pitchFamily="18" charset="2"/>
              <a:buChar char="_"/>
              <a:defRPr/>
            </a:pPr>
            <a:r>
              <a:rPr lang="fr-FR" altLang="fr-FR" sz="2000" dirty="0">
                <a:solidFill>
                  <a:srgbClr val="000000"/>
                </a:solidFill>
                <a:latin typeface="Calibri" panose="020F0502020204030204"/>
              </a:rPr>
              <a:t>Citeront au moins cinq types d’actifs financiers</a:t>
            </a:r>
          </a:p>
          <a:p>
            <a:pPr marL="540000" lvl="1">
              <a:spcBef>
                <a:spcPct val="0"/>
              </a:spcBef>
              <a:buClr>
                <a:srgbClr val="FF0000"/>
              </a:buClr>
              <a:buFont typeface="Wingdings 3" panose="05040102010807070707" pitchFamily="18" charset="2"/>
              <a:buChar char="_"/>
              <a:defRPr/>
            </a:pPr>
            <a:r>
              <a:rPr lang="fr-FR" altLang="fr-FR" sz="2000" dirty="0">
                <a:solidFill>
                  <a:srgbClr val="000000"/>
                </a:solidFill>
                <a:latin typeface="Calibri" panose="020F0502020204030204"/>
              </a:rPr>
              <a:t>Citeront au moins cinq types de ressources économiques</a:t>
            </a:r>
          </a:p>
          <a:p>
            <a:pPr marL="540000" lvl="1">
              <a:spcBef>
                <a:spcPct val="0"/>
              </a:spcBef>
              <a:buClr>
                <a:srgbClr val="FF0000"/>
              </a:buClr>
              <a:buFont typeface="Wingdings 3" panose="05040102010807070707" pitchFamily="18" charset="2"/>
              <a:buChar char="_"/>
              <a:defRPr/>
            </a:pPr>
            <a:r>
              <a:rPr lang="fr-FR" altLang="fr-FR" sz="2000" dirty="0">
                <a:solidFill>
                  <a:srgbClr val="000000"/>
                </a:solidFill>
                <a:latin typeface="Calibri" panose="020F0502020204030204"/>
              </a:rPr>
              <a:t>Expliqueront la notion de gel au regard des SFC</a:t>
            </a:r>
          </a:p>
          <a:p>
            <a:pPr marL="540000" lvl="1">
              <a:spcBef>
                <a:spcPct val="0"/>
              </a:spcBef>
              <a:buClr>
                <a:srgbClr val="FF0000"/>
              </a:buClr>
              <a:buFont typeface="Wingdings 3" panose="05040102010807070707" pitchFamily="18" charset="2"/>
              <a:buChar char="_"/>
              <a:defRPr/>
            </a:pPr>
            <a:r>
              <a:rPr lang="fr-FR" altLang="fr-FR" sz="2000" dirty="0">
                <a:solidFill>
                  <a:srgbClr val="000000"/>
                </a:solidFill>
                <a:latin typeface="Calibri" panose="020F0502020204030204"/>
              </a:rPr>
              <a:t>Citeront les deux types de dépenses au regard des dérogations aux SFC</a:t>
            </a:r>
          </a:p>
          <a:p>
            <a:pPr marL="540000" lvl="1">
              <a:spcBef>
                <a:spcPct val="0"/>
              </a:spcBef>
              <a:buClr>
                <a:srgbClr val="FF0000"/>
              </a:buClr>
              <a:buFont typeface="Wingdings 3" panose="05040102010807070707" pitchFamily="18" charset="2"/>
              <a:buChar char="_"/>
              <a:defRPr/>
            </a:pPr>
            <a:r>
              <a:rPr lang="fr-FR" altLang="fr-FR" sz="2000" dirty="0">
                <a:solidFill>
                  <a:srgbClr val="000000"/>
                </a:solidFill>
                <a:latin typeface="Calibri" panose="020F0502020204030204"/>
              </a:rPr>
              <a:t>Citeront au moins trois types de responsabilité de l’autorité compétente nationale pour la mise en œuvre de SFC</a:t>
            </a:r>
          </a:p>
          <a:p>
            <a:pPr marL="540000" lvl="1">
              <a:spcBef>
                <a:spcPct val="0"/>
              </a:spcBef>
              <a:buClr>
                <a:srgbClr val="FF0000"/>
              </a:buClr>
              <a:buFont typeface="Wingdings 3" panose="05040102010807070707" pitchFamily="18" charset="2"/>
              <a:buChar char="_"/>
              <a:defRPr/>
            </a:pPr>
            <a:r>
              <a:rPr lang="fr-FR" altLang="fr-FR" sz="2000" dirty="0">
                <a:solidFill>
                  <a:srgbClr val="000000"/>
                </a:solidFill>
                <a:latin typeface="Calibri" panose="020F0502020204030204"/>
              </a:rPr>
              <a:t>Citer deux obligations des assujettis dans la mise en œuvre des SFC.</a:t>
            </a:r>
          </a:p>
          <a:p>
            <a:pPr marL="540000" lvl="1">
              <a:spcBef>
                <a:spcPct val="0"/>
              </a:spcBef>
              <a:buClr>
                <a:srgbClr val="FF0000"/>
              </a:buClr>
              <a:buFont typeface="Wingdings 3" panose="05040102010807070707" pitchFamily="18" charset="2"/>
              <a:buChar char="_"/>
              <a:defRPr/>
            </a:pPr>
            <a:endParaRPr lang="fr-FR" altLang="fr-FR" sz="2000" dirty="0">
              <a:solidFill>
                <a:srgbClr val="000000"/>
              </a:solidFill>
              <a:latin typeface="Calibri" panose="020F0502020204030204"/>
            </a:endParaRPr>
          </a:p>
          <a:p>
            <a:pPr marL="742950" marR="0" lvl="1" indent="0" algn="l" defTabSz="457200" rtl="0" eaLnBrk="1" fontAlgn="auto" latinLnBrk="0" hangingPunct="1">
              <a:lnSpc>
                <a:spcPct val="100000"/>
              </a:lnSpc>
              <a:spcBef>
                <a:spcPct val="0"/>
              </a:spcBef>
              <a:buClr>
                <a:srgbClr val="FF0000"/>
              </a:buClr>
              <a:buSzTx/>
              <a:buNone/>
              <a:tabLst/>
              <a:defRPr/>
            </a:pPr>
            <a:endParaRPr lang="fr-FR" altLang="fr-FR" sz="2000" dirty="0">
              <a:solidFill>
                <a:srgbClr val="000000"/>
              </a:solidFill>
              <a:latin typeface="Calibri" panose="020F0502020204030204"/>
            </a:endParaRPr>
          </a:p>
          <a:p>
            <a:pPr marL="1200150" marR="0" lvl="1" indent="-457200" algn="l" defTabSz="457200" rtl="0" eaLnBrk="1" fontAlgn="auto" latinLnBrk="0" hangingPunct="1">
              <a:lnSpc>
                <a:spcPct val="100000"/>
              </a:lnSpc>
              <a:spcBef>
                <a:spcPct val="0"/>
              </a:spcBef>
              <a:buClr>
                <a:srgbClr val="FF0000"/>
              </a:buClr>
              <a:buSzTx/>
              <a:buFont typeface="Wingdings 3" panose="05040102010807070707" pitchFamily="18" charset="2"/>
              <a:buChar char="_"/>
              <a:tabLst/>
              <a:defRPr/>
            </a:pPr>
            <a:endParaRPr lang="fr-FR" altLang="fr-FR" sz="2000" dirty="0">
              <a:solidFill>
                <a:srgbClr val="000000"/>
              </a:solidFill>
              <a:latin typeface="Calibri" panose="020F0502020204030204"/>
            </a:endParaRPr>
          </a:p>
          <a:p>
            <a:pPr marL="1200150" marR="0" lvl="1" indent="-457200" algn="l" defTabSz="457200" rtl="0" eaLnBrk="1" fontAlgn="auto" latinLnBrk="0" hangingPunct="1">
              <a:lnSpc>
                <a:spcPct val="100000"/>
              </a:lnSpc>
              <a:spcBef>
                <a:spcPct val="0"/>
              </a:spcBef>
              <a:buClr>
                <a:srgbClr val="FF0000"/>
              </a:buClr>
              <a:buSzTx/>
              <a:buFont typeface="Wingdings 3" panose="05040102010807070707" pitchFamily="18" charset="2"/>
              <a:buChar char="_"/>
              <a:tabLst/>
              <a:defRPr/>
            </a:pPr>
            <a:endParaRPr kumimoji="0" lang="fr-FR" altLang="fr-FR" sz="20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742950" marR="0" lvl="1" indent="0" algn="l" defTabSz="914400" rtl="0" eaLnBrk="1" fontAlgn="base" latinLnBrk="0" hangingPunct="1">
              <a:lnSpc>
                <a:spcPct val="100000"/>
              </a:lnSpc>
              <a:spcBef>
                <a:spcPct val="0"/>
              </a:spcBef>
              <a:buClr>
                <a:srgbClr val="FF0000"/>
              </a:buClr>
              <a:buSzTx/>
              <a:buFont typeface="Arial" panose="020B0604020202020204" pitchFamily="34" charset="0"/>
              <a:buNone/>
              <a:tabLst/>
              <a:defRPr/>
            </a:pPr>
            <a:endParaRPr kumimoji="0" lang="fr-FR" altLang="fr-FR" sz="2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a:p>
            <a:pPr marL="1200150" marR="0" lvl="1" indent="-457200" algn="l" defTabSz="457200" rtl="0" eaLnBrk="1" fontAlgn="auto" latinLnBrk="0" hangingPunct="1">
              <a:lnSpc>
                <a:spcPct val="100000"/>
              </a:lnSpc>
              <a:spcBef>
                <a:spcPct val="0"/>
              </a:spcBef>
              <a:buClr>
                <a:srgbClr val="FF0000"/>
              </a:buClr>
              <a:buSzTx/>
              <a:buFont typeface="Wingdings 3" panose="05040102010807070707" pitchFamily="18" charset="2"/>
              <a:buChar char="_"/>
              <a:tabLst/>
              <a:defRPr/>
            </a:pPr>
            <a:endParaRPr kumimoji="0" lang="fr-FR" altLang="fr-FR" sz="20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1200150" marR="0" lvl="1" indent="-457200" algn="l" defTabSz="457200" rtl="0" eaLnBrk="1" fontAlgn="auto" latinLnBrk="0" hangingPunct="1">
              <a:lnSpc>
                <a:spcPct val="100000"/>
              </a:lnSpc>
              <a:spcBef>
                <a:spcPct val="0"/>
              </a:spcBef>
              <a:buClr>
                <a:srgbClr val="FF0000"/>
              </a:buClr>
              <a:buSzTx/>
              <a:buFont typeface="Wingdings 3" panose="05040102010807070707" pitchFamily="18" charset="2"/>
              <a:buChar char="_"/>
              <a:tabLst/>
              <a:defRPr/>
            </a:pPr>
            <a:endParaRPr kumimoji="0" lang="fr-FR" altLang="fr-FR" sz="20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17" name="CuadroTexto 16">
            <a:extLst>
              <a:ext uri="{FF2B5EF4-FFF2-40B4-BE49-F238E27FC236}">
                <a16:creationId xmlns:a16="http://schemas.microsoft.com/office/drawing/2014/main" id="{519C116F-4D08-613E-CF8D-D67E3FC3918F}"/>
              </a:ext>
            </a:extLst>
          </p:cNvPr>
          <p:cNvSpPr txBox="1"/>
          <p:nvPr/>
        </p:nvSpPr>
        <p:spPr>
          <a:xfrm>
            <a:off x="1817649" y="135910"/>
            <a:ext cx="3604891"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2400" b="1" i="0" u="none" strike="noStrike" kern="1200" cap="none" spc="0" normalizeH="0" baseline="0" noProof="0" dirty="0">
                <a:ln>
                  <a:noFill/>
                </a:ln>
                <a:solidFill>
                  <a:srgbClr val="0070C0"/>
                </a:solidFill>
                <a:effectLst/>
                <a:uLnTx/>
                <a:uFillTx/>
                <a:latin typeface="Calibri" panose="020F0502020204030204"/>
                <a:ea typeface="+mn-ea"/>
                <a:cs typeface="+mn-cs"/>
              </a:rPr>
              <a:t>                Objectifs</a:t>
            </a:r>
          </a:p>
        </p:txBody>
      </p:sp>
      <p:sp>
        <p:nvSpPr>
          <p:cNvPr id="6" name="CuadroTexto 5">
            <a:extLst>
              <a:ext uri="{FF2B5EF4-FFF2-40B4-BE49-F238E27FC236}">
                <a16:creationId xmlns:a16="http://schemas.microsoft.com/office/drawing/2014/main" id="{01FB0601-3D7C-9E96-C786-8FBE9ADC9634}"/>
              </a:ext>
            </a:extLst>
          </p:cNvPr>
          <p:cNvSpPr txBox="1"/>
          <p:nvPr/>
        </p:nvSpPr>
        <p:spPr>
          <a:xfrm>
            <a:off x="624234" y="1731560"/>
            <a:ext cx="8430260" cy="646331"/>
          </a:xfrm>
          <a:prstGeom prst="rect">
            <a:avLst/>
          </a:prstGeom>
          <a:noFill/>
        </p:spPr>
        <p:txBody>
          <a:bodyPr wrap="square">
            <a:spAutoFit/>
          </a:bodyPr>
          <a:lstStyle/>
          <a:p>
            <a:r>
              <a:rPr lang="fr-FR" dirty="0"/>
              <a:t>Connaitre le cadre des Sanctions Financières Ciblées, et appréhender les résolutions  et la législation nationale  les régissant.</a:t>
            </a:r>
          </a:p>
        </p:txBody>
      </p:sp>
    </p:spTree>
    <p:extLst>
      <p:ext uri="{BB962C8B-B14F-4D97-AF65-F5344CB8AC3E}">
        <p14:creationId xmlns:p14="http://schemas.microsoft.com/office/powerpoint/2010/main" val="274491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animEffect transition="in" filter="fade">
                                      <p:cBhvr>
                                        <p:cTn id="11" dur="1000"/>
                                        <p:tgtEl>
                                          <p:spTgt spid="11">
                                            <p:txEl>
                                              <p:pRg st="1" end="1"/>
                                            </p:txEl>
                                          </p:spTgt>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animEffect transition="in" filter="fade">
                                      <p:cBhvr>
                                        <p:cTn id="15" dur="1000"/>
                                        <p:tgtEl>
                                          <p:spTgt spid="11">
                                            <p:txEl>
                                              <p:pRg st="2" end="2"/>
                                            </p:txEl>
                                          </p:spTgt>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11">
                                            <p:txEl>
                                              <p:pRg st="3" end="3"/>
                                            </p:txEl>
                                          </p:spTgt>
                                        </p:tgtEl>
                                        <p:attrNameLst>
                                          <p:attrName>style.visibility</p:attrName>
                                        </p:attrNameLst>
                                      </p:cBhvr>
                                      <p:to>
                                        <p:strVal val="visible"/>
                                      </p:to>
                                    </p:set>
                                    <p:animEffect transition="in" filter="fade">
                                      <p:cBhvr>
                                        <p:cTn id="19" dur="1000"/>
                                        <p:tgtEl>
                                          <p:spTgt spid="11">
                                            <p:txEl>
                                              <p:pRg st="3" end="3"/>
                                            </p:txEl>
                                          </p:spTgt>
                                        </p:tgtEl>
                                      </p:cBhvr>
                                    </p:animEffect>
                                  </p:childTnLst>
                                </p:cTn>
                              </p:par>
                            </p:childTnLst>
                          </p:cTn>
                        </p:par>
                        <p:par>
                          <p:cTn id="20" fill="hold">
                            <p:stCondLst>
                              <p:cond delay="4000"/>
                            </p:stCondLst>
                            <p:childTnLst>
                              <p:par>
                                <p:cTn id="21" presetID="10" presetClass="entr" presetSubtype="0" fill="hold" nodeType="afterEffect">
                                  <p:stCondLst>
                                    <p:cond delay="0"/>
                                  </p:stCondLst>
                                  <p:childTnLst>
                                    <p:set>
                                      <p:cBhvr>
                                        <p:cTn id="22" dur="1" fill="hold">
                                          <p:stCondLst>
                                            <p:cond delay="0"/>
                                          </p:stCondLst>
                                        </p:cTn>
                                        <p:tgtEl>
                                          <p:spTgt spid="11">
                                            <p:txEl>
                                              <p:pRg st="4" end="4"/>
                                            </p:txEl>
                                          </p:spTgt>
                                        </p:tgtEl>
                                        <p:attrNameLst>
                                          <p:attrName>style.visibility</p:attrName>
                                        </p:attrNameLst>
                                      </p:cBhvr>
                                      <p:to>
                                        <p:strVal val="visible"/>
                                      </p:to>
                                    </p:set>
                                    <p:animEffect transition="in" filter="fade">
                                      <p:cBhvr>
                                        <p:cTn id="23" dur="1000"/>
                                        <p:tgtEl>
                                          <p:spTgt spid="11">
                                            <p:txEl>
                                              <p:pRg st="4" end="4"/>
                                            </p:txEl>
                                          </p:spTgt>
                                        </p:tgtEl>
                                      </p:cBhvr>
                                    </p:animEffect>
                                  </p:childTnLst>
                                </p:cTn>
                              </p:par>
                            </p:childTnLst>
                          </p:cTn>
                        </p:par>
                        <p:par>
                          <p:cTn id="24" fill="hold">
                            <p:stCondLst>
                              <p:cond delay="5000"/>
                            </p:stCondLst>
                            <p:childTnLst>
                              <p:par>
                                <p:cTn id="25" presetID="10" presetClass="entr" presetSubtype="0" fill="hold" nodeType="afterEffect">
                                  <p:stCondLst>
                                    <p:cond delay="0"/>
                                  </p:stCondLst>
                                  <p:childTnLst>
                                    <p:set>
                                      <p:cBhvr>
                                        <p:cTn id="26" dur="1" fill="hold">
                                          <p:stCondLst>
                                            <p:cond delay="0"/>
                                          </p:stCondLst>
                                        </p:cTn>
                                        <p:tgtEl>
                                          <p:spTgt spid="11">
                                            <p:txEl>
                                              <p:pRg st="5" end="5"/>
                                            </p:txEl>
                                          </p:spTgt>
                                        </p:tgtEl>
                                        <p:attrNameLst>
                                          <p:attrName>style.visibility</p:attrName>
                                        </p:attrNameLst>
                                      </p:cBhvr>
                                      <p:to>
                                        <p:strVal val="visible"/>
                                      </p:to>
                                    </p:set>
                                    <p:animEffect transition="in" filter="fade">
                                      <p:cBhvr>
                                        <p:cTn id="27" dur="1000"/>
                                        <p:tgtEl>
                                          <p:spTgt spid="11">
                                            <p:txEl>
                                              <p:pRg st="5" end="5"/>
                                            </p:txEl>
                                          </p:spTgt>
                                        </p:tgtEl>
                                      </p:cBhvr>
                                    </p:animEffect>
                                  </p:childTnLst>
                                </p:cTn>
                              </p:par>
                            </p:childTnLst>
                          </p:cTn>
                        </p:par>
                        <p:par>
                          <p:cTn id="28" fill="hold">
                            <p:stCondLst>
                              <p:cond delay="6000"/>
                            </p:stCondLst>
                            <p:childTnLst>
                              <p:par>
                                <p:cTn id="29" presetID="10" presetClass="entr" presetSubtype="0" fill="hold" nodeType="afterEffect">
                                  <p:stCondLst>
                                    <p:cond delay="0"/>
                                  </p:stCondLst>
                                  <p:childTnLst>
                                    <p:set>
                                      <p:cBhvr>
                                        <p:cTn id="30" dur="1" fill="hold">
                                          <p:stCondLst>
                                            <p:cond delay="0"/>
                                          </p:stCondLst>
                                        </p:cTn>
                                        <p:tgtEl>
                                          <p:spTgt spid="11">
                                            <p:txEl>
                                              <p:pRg st="6" end="6"/>
                                            </p:txEl>
                                          </p:spTgt>
                                        </p:tgtEl>
                                        <p:attrNameLst>
                                          <p:attrName>style.visibility</p:attrName>
                                        </p:attrNameLst>
                                      </p:cBhvr>
                                      <p:to>
                                        <p:strVal val="visible"/>
                                      </p:to>
                                    </p:set>
                                    <p:animEffect transition="in" filter="fade">
                                      <p:cBhvr>
                                        <p:cTn id="31" dur="1000"/>
                                        <p:tgtEl>
                                          <p:spTgt spid="11">
                                            <p:txEl>
                                              <p:pRg st="6" end="6"/>
                                            </p:txEl>
                                          </p:spTgt>
                                        </p:tgtEl>
                                      </p:cBhvr>
                                    </p:animEffect>
                                  </p:childTnLst>
                                </p:cTn>
                              </p:par>
                            </p:childTnLst>
                          </p:cTn>
                        </p:par>
                        <p:par>
                          <p:cTn id="32" fill="hold">
                            <p:stCondLst>
                              <p:cond delay="7000"/>
                            </p:stCondLst>
                            <p:childTnLst>
                              <p:par>
                                <p:cTn id="33" presetID="10" presetClass="entr" presetSubtype="0" fill="hold" nodeType="afterEffect">
                                  <p:stCondLst>
                                    <p:cond delay="0"/>
                                  </p:stCondLst>
                                  <p:childTnLst>
                                    <p:set>
                                      <p:cBhvr>
                                        <p:cTn id="34" dur="1" fill="hold">
                                          <p:stCondLst>
                                            <p:cond delay="0"/>
                                          </p:stCondLst>
                                        </p:cTn>
                                        <p:tgtEl>
                                          <p:spTgt spid="11">
                                            <p:txEl>
                                              <p:pRg st="7" end="7"/>
                                            </p:txEl>
                                          </p:spTgt>
                                        </p:tgtEl>
                                        <p:attrNameLst>
                                          <p:attrName>style.visibility</p:attrName>
                                        </p:attrNameLst>
                                      </p:cBhvr>
                                      <p:to>
                                        <p:strVal val="visible"/>
                                      </p:to>
                                    </p:set>
                                    <p:animEffect transition="in" filter="fade">
                                      <p:cBhvr>
                                        <p:cTn id="35" dur="1000"/>
                                        <p:tgtEl>
                                          <p:spTgt spid="1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bldLvl="3"/>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902788-3159-088E-9615-AEE6DFEEFEA1}"/>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4DB6D067-E128-6A48-2B92-C148EBFA68BF}"/>
              </a:ext>
            </a:extLst>
          </p:cNvPr>
          <p:cNvSpPr>
            <a:spLocks noGrp="1"/>
          </p:cNvSpPr>
          <p:nvPr>
            <p:ph type="title"/>
          </p:nvPr>
        </p:nvSpPr>
        <p:spPr>
          <a:xfrm>
            <a:off x="171450" y="64044"/>
            <a:ext cx="8626861" cy="526971"/>
          </a:xfrm>
        </p:spPr>
        <p:txBody>
          <a:bodyPr>
            <a:normAutofit fontScale="90000"/>
          </a:bodyPr>
          <a:lstStyle/>
          <a:p>
            <a:r>
              <a:rPr lang="fr-FR" dirty="0"/>
              <a:t>             	</a:t>
            </a:r>
            <a:r>
              <a:rPr lang="fr-FR" sz="3100" b="1" dirty="0">
                <a:latin typeface="+mn-lt"/>
              </a:rPr>
              <a:t>OBLIGATIONS DES ASSUJETTIS </a:t>
            </a:r>
          </a:p>
        </p:txBody>
      </p:sp>
      <p:sp>
        <p:nvSpPr>
          <p:cNvPr id="3" name="Espace réservé du texte 2">
            <a:extLst>
              <a:ext uri="{FF2B5EF4-FFF2-40B4-BE49-F238E27FC236}">
                <a16:creationId xmlns:a16="http://schemas.microsoft.com/office/drawing/2014/main" id="{AC2356A7-D1D3-F47F-6D4A-7081E5D311E5}"/>
              </a:ext>
            </a:extLst>
          </p:cNvPr>
          <p:cNvSpPr>
            <a:spLocks noGrp="1"/>
          </p:cNvSpPr>
          <p:nvPr>
            <p:ph type="body" idx="1"/>
          </p:nvPr>
        </p:nvSpPr>
        <p:spPr>
          <a:xfrm>
            <a:off x="0" y="858644"/>
            <a:ext cx="8965580" cy="5237356"/>
          </a:xfrm>
        </p:spPr>
        <p:txBody>
          <a:bodyPr>
            <a:normAutofit/>
          </a:bodyPr>
          <a:lstStyle/>
          <a:p>
            <a:pPr>
              <a:lnSpc>
                <a:spcPct val="150000"/>
              </a:lnSpc>
              <a:buFont typeface="Wingdings" pitchFamily="2" charset="2"/>
              <a:buChar char="q"/>
            </a:pPr>
            <a:r>
              <a:rPr lang="fr-FR" sz="2400" dirty="0"/>
              <a:t>            </a:t>
            </a:r>
            <a:r>
              <a:rPr lang="fr-FR" sz="2400" dirty="0">
                <a:solidFill>
                  <a:srgbClr val="FF0000"/>
                </a:solidFill>
              </a:rPr>
              <a:t>OBLIGATION DE SUSPENSION D’UNE OPERATION </a:t>
            </a:r>
          </a:p>
          <a:p>
            <a:pPr>
              <a:lnSpc>
                <a:spcPct val="150000"/>
              </a:lnSpc>
              <a:buFont typeface="Wingdings" pitchFamily="2" charset="2"/>
              <a:buChar char="v"/>
            </a:pPr>
            <a:r>
              <a:rPr lang="fr-FR" sz="2400" dirty="0"/>
              <a:t>Les personnes assujetties (EPNFD)  qui reçoivent l’ordre d’un client d’exécuter pour son compte une obligation au profit d’une personne, d’un organisme ou d’une entité faisant l’objet de gel suspendent l’exécution de cet ordre en informent sans délai l’autorité compétente,</a:t>
            </a:r>
          </a:p>
          <a:p>
            <a:pPr>
              <a:lnSpc>
                <a:spcPct val="150000"/>
              </a:lnSpc>
              <a:buFont typeface="Wingdings" pitchFamily="2" charset="2"/>
              <a:buChar char="v"/>
            </a:pPr>
            <a:r>
              <a:rPr lang="fr-FR" sz="2400" b="1" dirty="0">
                <a:solidFill>
                  <a:srgbClr val="FF0000"/>
                </a:solidFill>
              </a:rPr>
              <a:t>Les fonds ou instruments financiers relatifs à cet ordre sont gelés sauf si l’autorité compétente autorise l’opération</a:t>
            </a:r>
          </a:p>
        </p:txBody>
      </p:sp>
    </p:spTree>
    <p:extLst>
      <p:ext uri="{BB962C8B-B14F-4D97-AF65-F5344CB8AC3E}">
        <p14:creationId xmlns:p14="http://schemas.microsoft.com/office/powerpoint/2010/main" val="3482474163"/>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E59E5A-AF75-29CB-4754-51ED9AE3DB5A}"/>
              </a:ext>
            </a:extLst>
          </p:cNvPr>
          <p:cNvSpPr>
            <a:spLocks noGrp="1"/>
          </p:cNvSpPr>
          <p:nvPr>
            <p:ph type="title"/>
          </p:nvPr>
        </p:nvSpPr>
        <p:spPr>
          <a:xfrm>
            <a:off x="156117" y="1"/>
            <a:ext cx="8987883" cy="762000"/>
          </a:xfrm>
        </p:spPr>
        <p:txBody>
          <a:bodyPr/>
          <a:lstStyle/>
          <a:p>
            <a:r>
              <a:rPr lang="fr-FR" sz="2800" b="1" dirty="0">
                <a:latin typeface="+mn-lt"/>
              </a:rPr>
              <a:t>                                   Obligations antérieures aux SFC  </a:t>
            </a:r>
          </a:p>
        </p:txBody>
      </p:sp>
      <p:sp>
        <p:nvSpPr>
          <p:cNvPr id="3" name="Espace réservé du texte 2">
            <a:extLst>
              <a:ext uri="{FF2B5EF4-FFF2-40B4-BE49-F238E27FC236}">
                <a16:creationId xmlns:a16="http://schemas.microsoft.com/office/drawing/2014/main" id="{420A392C-A5E0-F9E2-3F3D-1826C59E1B2F}"/>
              </a:ext>
            </a:extLst>
          </p:cNvPr>
          <p:cNvSpPr>
            <a:spLocks noGrp="1"/>
          </p:cNvSpPr>
          <p:nvPr>
            <p:ph type="body" idx="1"/>
          </p:nvPr>
        </p:nvSpPr>
        <p:spPr>
          <a:xfrm>
            <a:off x="156117" y="1092820"/>
            <a:ext cx="8865220" cy="5003180"/>
          </a:xfrm>
        </p:spPr>
        <p:txBody>
          <a:bodyPr>
            <a:normAutofit/>
          </a:bodyPr>
          <a:lstStyle/>
          <a:p>
            <a:pPr>
              <a:lnSpc>
                <a:spcPct val="150000"/>
              </a:lnSpc>
            </a:pPr>
            <a:r>
              <a:rPr lang="fr-FR" sz="2000" dirty="0"/>
              <a:t>Les fonds ou autres ressources financières dus en vertu de contrats ou accords conclus ou nés antérieurement à l'entrée en vigueur de la décision de gel sont prélevés sur les comptes gelés , les fruits produits par les fonds , instruments et ressources précités ainsi que les intérêts échus sont versés sur lesdits comptes.</a:t>
            </a:r>
          </a:p>
          <a:p>
            <a:pPr>
              <a:lnSpc>
                <a:spcPct val="150000"/>
              </a:lnSpc>
            </a:pPr>
            <a:r>
              <a:rPr lang="fr-FR" sz="2000" dirty="0"/>
              <a:t>Publication de toute décision de gel dans les JO et JAL pour le grand public.</a:t>
            </a:r>
          </a:p>
          <a:p>
            <a:pPr>
              <a:lnSpc>
                <a:spcPct val="150000"/>
              </a:lnSpc>
            </a:pPr>
            <a:r>
              <a:rPr lang="fr-FR" sz="2000" dirty="0"/>
              <a:t>Le Ministre de l’économie et  des finances s’assure de l’accomplissement de  cette obligation.</a:t>
            </a:r>
          </a:p>
        </p:txBody>
      </p:sp>
    </p:spTree>
    <p:extLst>
      <p:ext uri="{BB962C8B-B14F-4D97-AF65-F5344CB8AC3E}">
        <p14:creationId xmlns:p14="http://schemas.microsoft.com/office/powerpoint/2010/main" val="813683609"/>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DEE13A1-AE57-1AFA-4BE7-8BB8253D1F2E}"/>
              </a:ext>
            </a:extLst>
          </p:cNvPr>
          <p:cNvSpPr>
            <a:spLocks noGrp="1"/>
          </p:cNvSpPr>
          <p:nvPr>
            <p:ph type="title"/>
          </p:nvPr>
        </p:nvSpPr>
        <p:spPr>
          <a:xfrm>
            <a:off x="0" y="1"/>
            <a:ext cx="8515350" cy="762000"/>
          </a:xfrm>
        </p:spPr>
        <p:txBody>
          <a:bodyPr/>
          <a:lstStyle/>
          <a:p>
            <a:r>
              <a:rPr lang="fr-FR" dirty="0"/>
              <a:t>		    </a:t>
            </a:r>
            <a:r>
              <a:rPr lang="fr-FR" sz="3200" b="1" dirty="0">
                <a:latin typeface="+mn-lt"/>
              </a:rPr>
              <a:t>ASSOUPLISSEMENT </a:t>
            </a:r>
          </a:p>
        </p:txBody>
      </p:sp>
      <p:sp>
        <p:nvSpPr>
          <p:cNvPr id="3" name="Espace réservé du texte 2">
            <a:extLst>
              <a:ext uri="{FF2B5EF4-FFF2-40B4-BE49-F238E27FC236}">
                <a16:creationId xmlns:a16="http://schemas.microsoft.com/office/drawing/2014/main" id="{81CD8370-570B-8C80-08AE-01F6E35BA99E}"/>
              </a:ext>
            </a:extLst>
          </p:cNvPr>
          <p:cNvSpPr>
            <a:spLocks noGrp="1"/>
          </p:cNvSpPr>
          <p:nvPr>
            <p:ph type="body" idx="1"/>
          </p:nvPr>
        </p:nvSpPr>
        <p:spPr>
          <a:xfrm>
            <a:off x="-1" y="780585"/>
            <a:ext cx="9010185" cy="5921297"/>
          </a:xfrm>
        </p:spPr>
        <p:txBody>
          <a:bodyPr>
            <a:normAutofit fontScale="92500" lnSpcReduction="20000"/>
          </a:bodyPr>
          <a:lstStyle/>
          <a:p>
            <a:pPr>
              <a:lnSpc>
                <a:spcPct val="150000"/>
              </a:lnSpc>
              <a:buFont typeface="Wingdings" pitchFamily="2" charset="2"/>
              <a:buChar char="v"/>
            </a:pPr>
            <a:r>
              <a:rPr lang="fr-FR" sz="2000" dirty="0"/>
              <a:t>Lorsqu’une mesure de gel de fonds et autres ressources financières a été prise, l’autorité compétente peut autoriser dans les conditions qu’elle juge appropriée , sur demande de la personne ou de l’entité  visée par la mesure, à disposer  de somme d’argent fixée par ladite autorité en vue de: </a:t>
            </a:r>
          </a:p>
          <a:p>
            <a:pPr>
              <a:lnSpc>
                <a:spcPct val="150000"/>
              </a:lnSpc>
              <a:buFont typeface="Wingdings" pitchFamily="2" charset="2"/>
              <a:buChar char="Ø"/>
            </a:pPr>
            <a:r>
              <a:rPr lang="fr-FR" sz="2000" dirty="0"/>
              <a:t> Couvrir dans les limites des disponibilités , pour une personne physique les frais courant de foyer familial, ou pour une personne morale, les frais lui permettant de poursuivre son fonctionnement et compatible avec les exigences de l’ordre public.</a:t>
            </a:r>
          </a:p>
          <a:p>
            <a:pPr>
              <a:lnSpc>
                <a:spcPct val="150000"/>
              </a:lnSpc>
              <a:buFont typeface="Wingdings" pitchFamily="2" charset="2"/>
              <a:buChar char="Ø"/>
            </a:pPr>
            <a:r>
              <a:rPr lang="fr-FR" sz="2000" dirty="0"/>
              <a:t>Frais d’assistance juridique ou des frais exceptionnels sous réserve de justification. </a:t>
            </a:r>
          </a:p>
          <a:p>
            <a:pPr>
              <a:lnSpc>
                <a:spcPct val="150000"/>
              </a:lnSpc>
              <a:buFont typeface="Wingdings" pitchFamily="2" charset="2"/>
              <a:buChar char="Ø"/>
            </a:pPr>
            <a:r>
              <a:rPr lang="fr-FR" sz="2000" dirty="0"/>
              <a:t>Possibilité d’autorisation sur demande de vente ou cession de biens , sous réserve de geler le produit.</a:t>
            </a:r>
          </a:p>
          <a:p>
            <a:pPr>
              <a:lnSpc>
                <a:spcPct val="150000"/>
              </a:lnSpc>
              <a:buFont typeface="Wingdings" pitchFamily="2" charset="2"/>
              <a:buChar char="v"/>
            </a:pPr>
            <a:r>
              <a:rPr lang="fr-FR" sz="2000" dirty="0"/>
              <a:t> décision notifiée à l'intéressé dans un délai de 15 jour à compter de la réception des demandes sinon Rejet.</a:t>
            </a:r>
          </a:p>
          <a:p>
            <a:pPr>
              <a:lnSpc>
                <a:spcPct val="150000"/>
              </a:lnSpc>
              <a:buFont typeface="Wingdings" pitchFamily="2" charset="2"/>
              <a:buChar char="v"/>
            </a:pPr>
            <a:r>
              <a:rPr lang="fr-FR" sz="2000" dirty="0">
                <a:solidFill>
                  <a:schemeClr val="accent2">
                    <a:lumMod val="75000"/>
                  </a:schemeClr>
                </a:solidFill>
              </a:rPr>
              <a:t>Information également portée à la Connaissance e l’assujettit concerné</a:t>
            </a:r>
          </a:p>
        </p:txBody>
      </p:sp>
    </p:spTree>
    <p:extLst>
      <p:ext uri="{BB962C8B-B14F-4D97-AF65-F5344CB8AC3E}">
        <p14:creationId xmlns:p14="http://schemas.microsoft.com/office/powerpoint/2010/main" val="1812216679"/>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F47B7B-E8D1-EE58-BBB5-0BFC75101E83}"/>
              </a:ext>
            </a:extLst>
          </p:cNvPr>
          <p:cNvSpPr>
            <a:spLocks noGrp="1"/>
          </p:cNvSpPr>
          <p:nvPr>
            <p:ph type="title"/>
          </p:nvPr>
        </p:nvSpPr>
        <p:spPr>
          <a:xfrm>
            <a:off x="144966" y="231313"/>
            <a:ext cx="8370384" cy="608746"/>
          </a:xfrm>
        </p:spPr>
        <p:txBody>
          <a:bodyPr>
            <a:normAutofit fontScale="90000"/>
          </a:bodyPr>
          <a:lstStyle/>
          <a:p>
            <a:r>
              <a:rPr lang="fr-FR" sz="3600" b="1" dirty="0">
                <a:latin typeface="+mn-lt"/>
              </a:rPr>
              <a:t>    Autorisation de paiement ou de restitution  </a:t>
            </a:r>
          </a:p>
        </p:txBody>
      </p:sp>
      <p:sp>
        <p:nvSpPr>
          <p:cNvPr id="3" name="Espace réservé du texte 2">
            <a:extLst>
              <a:ext uri="{FF2B5EF4-FFF2-40B4-BE49-F238E27FC236}">
                <a16:creationId xmlns:a16="http://schemas.microsoft.com/office/drawing/2014/main" id="{194BE542-B241-9750-19A9-4E693A9C513E}"/>
              </a:ext>
            </a:extLst>
          </p:cNvPr>
          <p:cNvSpPr>
            <a:spLocks noGrp="1"/>
          </p:cNvSpPr>
          <p:nvPr>
            <p:ph type="body" idx="1"/>
          </p:nvPr>
        </p:nvSpPr>
        <p:spPr>
          <a:xfrm>
            <a:off x="278780" y="1126273"/>
            <a:ext cx="8720254" cy="4969727"/>
          </a:xfrm>
        </p:spPr>
        <p:txBody>
          <a:bodyPr>
            <a:normAutofit/>
          </a:bodyPr>
          <a:lstStyle/>
          <a:p>
            <a:pPr>
              <a:lnSpc>
                <a:spcPct val="150000"/>
              </a:lnSpc>
            </a:pPr>
            <a:r>
              <a:rPr lang="fr-FR" sz="2000" dirty="0"/>
              <a:t>Paiement ou restitution  des fonds , instruments financiers ou autres ressources économiques faisant l’objet d’une mesure de gel, à une personne non visée par une telle mesure qui en fait la demande à l’autorité compétente, si cette personne est titulaire sur ces fonds... De droits acquis avant la mesure de gel ou si une décision juridictionnelle devenue définitive lui accorde un tel droit à la suite d’une procédure judiciaire  engagée avant que cette mesure ait été prononcée.</a:t>
            </a:r>
          </a:p>
          <a:p>
            <a:pPr>
              <a:lnSpc>
                <a:spcPct val="150000"/>
              </a:lnSpc>
            </a:pPr>
            <a:r>
              <a:rPr lang="fr-FR" sz="2000" dirty="0"/>
              <a:t>Notification au demandeur dans un délai de 15 jours et information du  demandeur sinon rejet.  </a:t>
            </a:r>
          </a:p>
          <a:p>
            <a:pPr>
              <a:lnSpc>
                <a:spcPct val="150000"/>
              </a:lnSpc>
            </a:pPr>
            <a:endParaRPr lang="fr-FR" sz="2000" dirty="0"/>
          </a:p>
        </p:txBody>
      </p:sp>
    </p:spTree>
    <p:extLst>
      <p:ext uri="{BB962C8B-B14F-4D97-AF65-F5344CB8AC3E}">
        <p14:creationId xmlns:p14="http://schemas.microsoft.com/office/powerpoint/2010/main" val="494118989"/>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963A5A-F91F-BBE4-1713-268546F44F72}"/>
              </a:ext>
            </a:extLst>
          </p:cNvPr>
          <p:cNvSpPr>
            <a:spLocks noGrp="1"/>
          </p:cNvSpPr>
          <p:nvPr>
            <p:ph type="title"/>
          </p:nvPr>
        </p:nvSpPr>
        <p:spPr>
          <a:xfrm>
            <a:off x="-1" y="30592"/>
            <a:ext cx="9010185" cy="660786"/>
          </a:xfrm>
        </p:spPr>
        <p:txBody>
          <a:bodyPr>
            <a:normAutofit/>
          </a:bodyPr>
          <a:lstStyle/>
          <a:p>
            <a:r>
              <a:rPr lang="fr-FR" sz="3200" b="1" dirty="0">
                <a:latin typeface="+mn-lt"/>
              </a:rPr>
              <a:t>		Contestation des mesures de gel </a:t>
            </a:r>
          </a:p>
        </p:txBody>
      </p:sp>
      <p:sp>
        <p:nvSpPr>
          <p:cNvPr id="3" name="Espace réservé du texte 2">
            <a:extLst>
              <a:ext uri="{FF2B5EF4-FFF2-40B4-BE49-F238E27FC236}">
                <a16:creationId xmlns:a16="http://schemas.microsoft.com/office/drawing/2014/main" id="{B3F07E52-4517-9A3A-4868-9D5A461C8594}"/>
              </a:ext>
            </a:extLst>
          </p:cNvPr>
          <p:cNvSpPr>
            <a:spLocks noGrp="1"/>
          </p:cNvSpPr>
          <p:nvPr>
            <p:ph type="body" idx="1"/>
          </p:nvPr>
        </p:nvSpPr>
        <p:spPr>
          <a:xfrm>
            <a:off x="0" y="1427356"/>
            <a:ext cx="9010184" cy="4668644"/>
          </a:xfrm>
        </p:spPr>
        <p:txBody>
          <a:bodyPr>
            <a:normAutofit/>
          </a:bodyPr>
          <a:lstStyle/>
          <a:p>
            <a:pPr>
              <a:lnSpc>
                <a:spcPct val="150000"/>
              </a:lnSpc>
              <a:buFont typeface="Wingdings" pitchFamily="2" charset="2"/>
              <a:buChar char="q"/>
            </a:pPr>
            <a:r>
              <a:rPr lang="fr-FR" sz="2000" dirty="0">
                <a:solidFill>
                  <a:schemeClr val="accent2">
                    <a:lumMod val="75000"/>
                  </a:schemeClr>
                </a:solidFill>
              </a:rPr>
              <a:t>Recours contre la décision dans un délai d’un mois à compter de la publication dans le JO ou JAL.</a:t>
            </a:r>
          </a:p>
          <a:p>
            <a:pPr>
              <a:lnSpc>
                <a:spcPct val="150000"/>
              </a:lnSpc>
            </a:pPr>
            <a:r>
              <a:rPr lang="fr-FR" sz="2000" dirty="0"/>
              <a:t>Recours auprès de l’autorité compétente qui a ordonné le gel.</a:t>
            </a:r>
          </a:p>
          <a:p>
            <a:pPr>
              <a:lnSpc>
                <a:spcPct val="150000"/>
              </a:lnSpc>
            </a:pPr>
            <a:r>
              <a:rPr lang="fr-FR" sz="2000" dirty="0"/>
              <a:t>Sa décision peut faire l’objet d’un recours pour excès de pouvoir.</a:t>
            </a:r>
          </a:p>
          <a:p>
            <a:pPr>
              <a:lnSpc>
                <a:spcPct val="150000"/>
              </a:lnSpc>
            </a:pPr>
            <a:r>
              <a:rPr lang="fr-FR" sz="2000" dirty="0"/>
              <a:t>Se conformer aux procédures prévues par les résolutions pertinentes des NU si la décision de gel a été ordonnée par le CSNU.</a:t>
            </a:r>
          </a:p>
        </p:txBody>
      </p:sp>
    </p:spTree>
    <p:extLst>
      <p:ext uri="{BB962C8B-B14F-4D97-AF65-F5344CB8AC3E}">
        <p14:creationId xmlns:p14="http://schemas.microsoft.com/office/powerpoint/2010/main" val="1213617463"/>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ACE080-5A84-2D4C-D4B6-0FC0C83F4100}"/>
              </a:ext>
            </a:extLst>
          </p:cNvPr>
          <p:cNvSpPr>
            <a:spLocks noGrp="1"/>
          </p:cNvSpPr>
          <p:nvPr>
            <p:ph type="title"/>
          </p:nvPr>
        </p:nvSpPr>
        <p:spPr>
          <a:xfrm>
            <a:off x="-1" y="64045"/>
            <a:ext cx="9065941" cy="828054"/>
          </a:xfrm>
        </p:spPr>
        <p:txBody>
          <a:bodyPr>
            <a:normAutofit/>
          </a:bodyPr>
          <a:lstStyle/>
          <a:p>
            <a:r>
              <a:rPr lang="fr-FR" sz="3200" b="1" dirty="0">
                <a:latin typeface="+mn-lt"/>
              </a:rPr>
              <a:t>		Conditions des autorisations </a:t>
            </a:r>
          </a:p>
        </p:txBody>
      </p:sp>
      <p:sp>
        <p:nvSpPr>
          <p:cNvPr id="3" name="Espace réservé du texte 2">
            <a:extLst>
              <a:ext uri="{FF2B5EF4-FFF2-40B4-BE49-F238E27FC236}">
                <a16:creationId xmlns:a16="http://schemas.microsoft.com/office/drawing/2014/main" id="{B7DAD30B-2898-FC19-1A89-8FAF08E0251A}"/>
              </a:ext>
            </a:extLst>
          </p:cNvPr>
          <p:cNvSpPr>
            <a:spLocks noGrp="1"/>
          </p:cNvSpPr>
          <p:nvPr>
            <p:ph type="body" idx="1"/>
          </p:nvPr>
        </p:nvSpPr>
        <p:spPr>
          <a:xfrm>
            <a:off x="234176" y="1003611"/>
            <a:ext cx="8742556" cy="5092390"/>
          </a:xfrm>
        </p:spPr>
        <p:txBody>
          <a:bodyPr>
            <a:normAutofit/>
          </a:bodyPr>
          <a:lstStyle/>
          <a:p>
            <a:pPr>
              <a:lnSpc>
                <a:spcPct val="150000"/>
              </a:lnSpc>
            </a:pPr>
            <a:r>
              <a:rPr lang="fr-FR" sz="2000" dirty="0"/>
              <a:t>Subordination aux conditions ou accord que les autorités ivoiriennes doivent avoir ou respecter conformément aux résolutions prises sous le chapitre VII des Nations Unies ou des actes pris en application de la règlementation en vigueur.</a:t>
            </a:r>
          </a:p>
          <a:p>
            <a:pPr>
              <a:lnSpc>
                <a:spcPct val="150000"/>
              </a:lnSpc>
            </a:pPr>
            <a:r>
              <a:rPr lang="fr-FR" sz="2000" dirty="0"/>
              <a:t>Si nécessité de l’accord d’une instance internationale, alors délais prolongés autant que nécessaires. </a:t>
            </a:r>
          </a:p>
        </p:txBody>
      </p:sp>
    </p:spTree>
    <p:extLst>
      <p:ext uri="{BB962C8B-B14F-4D97-AF65-F5344CB8AC3E}">
        <p14:creationId xmlns:p14="http://schemas.microsoft.com/office/powerpoint/2010/main" val="3245937337"/>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89985A-0A48-A4EF-2353-9488C685BB8E}"/>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E4195F55-B21B-9295-55D9-BAA18CD7996C}"/>
              </a:ext>
            </a:extLst>
          </p:cNvPr>
          <p:cNvSpPr>
            <a:spLocks noGrp="1"/>
          </p:cNvSpPr>
          <p:nvPr>
            <p:ph type="title"/>
          </p:nvPr>
        </p:nvSpPr>
        <p:spPr>
          <a:xfrm>
            <a:off x="628650" y="0"/>
            <a:ext cx="7886700" cy="762001"/>
          </a:xfrm>
        </p:spPr>
        <p:txBody>
          <a:bodyPr>
            <a:normAutofit/>
          </a:bodyPr>
          <a:lstStyle/>
          <a:p>
            <a:r>
              <a:rPr lang="fr-FR" dirty="0"/>
              <a:t>   		</a:t>
            </a:r>
            <a:r>
              <a:rPr lang="fr-FR" sz="2800" b="1" dirty="0">
                <a:latin typeface="+mn-lt"/>
              </a:rPr>
              <a:t>OBLIGATIONS DES ASSUJETTIS </a:t>
            </a:r>
          </a:p>
        </p:txBody>
      </p:sp>
      <p:sp>
        <p:nvSpPr>
          <p:cNvPr id="3" name="Espace réservé du texte 2">
            <a:extLst>
              <a:ext uri="{FF2B5EF4-FFF2-40B4-BE49-F238E27FC236}">
                <a16:creationId xmlns:a16="http://schemas.microsoft.com/office/drawing/2014/main" id="{60FE6897-4FB2-4308-1D3E-B586A558AC54}"/>
              </a:ext>
            </a:extLst>
          </p:cNvPr>
          <p:cNvSpPr>
            <a:spLocks noGrp="1"/>
          </p:cNvSpPr>
          <p:nvPr>
            <p:ph type="body" idx="1"/>
          </p:nvPr>
        </p:nvSpPr>
        <p:spPr>
          <a:xfrm>
            <a:off x="167267" y="892098"/>
            <a:ext cx="8876371" cy="5709424"/>
          </a:xfrm>
        </p:spPr>
        <p:txBody>
          <a:bodyPr>
            <a:normAutofit fontScale="77500" lnSpcReduction="20000"/>
          </a:bodyPr>
          <a:lstStyle/>
          <a:p>
            <a:pPr>
              <a:lnSpc>
                <a:spcPct val="160000"/>
              </a:lnSpc>
              <a:buFont typeface="Wingdings" pitchFamily="2" charset="2"/>
              <a:buChar char="q"/>
            </a:pPr>
            <a:r>
              <a:rPr lang="fr-FR" b="1" dirty="0"/>
              <a:t> </a:t>
            </a:r>
            <a:r>
              <a:rPr lang="fr-FR" sz="3100" b="1" dirty="0"/>
              <a:t>                   </a:t>
            </a:r>
            <a:r>
              <a:rPr lang="fr-FR" sz="3100" b="1" dirty="0">
                <a:solidFill>
                  <a:srgbClr val="FF0000"/>
                </a:solidFill>
              </a:rPr>
              <a:t>EXEMPTION DE RESPONSABILITÉ</a:t>
            </a:r>
          </a:p>
          <a:p>
            <a:pPr>
              <a:lnSpc>
                <a:spcPct val="160000"/>
              </a:lnSpc>
              <a:buFont typeface="Wingdings" pitchFamily="2" charset="2"/>
              <a:buChar char="v"/>
            </a:pPr>
            <a:r>
              <a:rPr lang="fr-FR" sz="3100" dirty="0"/>
              <a:t>Les personnes assujetties (EPNFD)  qui de bonne foi ont mis en œuvre  les mesures de gel applicables au titre des SFC en CI sont exemptées de toute poursuite civile ou pénale du fait des conséquences dommageables de ces mesures</a:t>
            </a:r>
          </a:p>
          <a:p>
            <a:pPr>
              <a:lnSpc>
                <a:spcPct val="160000"/>
              </a:lnSpc>
              <a:buFont typeface="Wingdings" pitchFamily="2" charset="2"/>
              <a:buChar char="v"/>
            </a:pPr>
            <a:r>
              <a:rPr lang="fr-FR" sz="3100" dirty="0"/>
              <a:t>L’Etat est responsable des conséquences dommageables de la mise en œuvre de bonne foi par les personnes assujettis des mesures de gel prévues en CI</a:t>
            </a:r>
          </a:p>
          <a:p>
            <a:pPr marL="0" indent="0">
              <a:lnSpc>
                <a:spcPct val="160000"/>
              </a:lnSpc>
              <a:buNone/>
            </a:pPr>
            <a:r>
              <a:rPr lang="fr-FR" sz="3100" dirty="0">
                <a:solidFill>
                  <a:srgbClr val="FF0000"/>
                </a:solidFill>
              </a:rPr>
              <a:t>La bonne application des SFC par les assujettis passe par l’évaluation de leurs risques</a:t>
            </a:r>
          </a:p>
          <a:p>
            <a:pPr marL="0" indent="0">
              <a:buNone/>
            </a:pPr>
            <a:endParaRPr lang="fr-FR" sz="2000" b="1" dirty="0"/>
          </a:p>
          <a:p>
            <a:pPr marL="0" indent="0">
              <a:buNone/>
            </a:pPr>
            <a:endParaRPr lang="fr-FR" sz="2000" b="1" dirty="0"/>
          </a:p>
        </p:txBody>
      </p:sp>
    </p:spTree>
    <p:extLst>
      <p:ext uri="{BB962C8B-B14F-4D97-AF65-F5344CB8AC3E}">
        <p14:creationId xmlns:p14="http://schemas.microsoft.com/office/powerpoint/2010/main" val="3593133873"/>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A5A613-E533-2A7C-59AF-55D1BBD7AE85}"/>
            </a:ext>
          </a:extLst>
        </p:cNvPr>
        <p:cNvGrpSpPr/>
        <p:nvPr/>
      </p:nvGrpSpPr>
      <p:grpSpPr>
        <a:xfrm>
          <a:off x="0" y="0"/>
          <a:ext cx="0" cy="0"/>
          <a:chOff x="0" y="0"/>
          <a:chExt cx="0" cy="0"/>
        </a:xfrm>
      </p:grpSpPr>
      <p:sp>
        <p:nvSpPr>
          <p:cNvPr id="219" name="Shape 219">
            <a:extLst>
              <a:ext uri="{FF2B5EF4-FFF2-40B4-BE49-F238E27FC236}">
                <a16:creationId xmlns:a16="http://schemas.microsoft.com/office/drawing/2014/main" id="{06B542D5-056A-93B5-F496-F4383F63DD13}"/>
              </a:ext>
            </a:extLst>
          </p:cNvPr>
          <p:cNvSpPr/>
          <p:nvPr/>
        </p:nvSpPr>
        <p:spPr>
          <a:xfrm>
            <a:off x="423746" y="81676"/>
            <a:ext cx="8263054" cy="595035"/>
          </a:xfrm>
          <a:prstGeom prst="rect">
            <a:avLst/>
          </a:prstGeom>
          <a:ln w="12700">
            <a:miter lim="400000"/>
          </a:ln>
          <a:extLst>
            <a:ext uri="{C572A759-6A51-4108-AA02-DFA0A04FC94B}">
              <ma14:wrappingTextBoxFlag xmlns="" xmlns:ma14="http://schemas.microsoft.com/office/mac/drawingml/2011/main" val="1"/>
            </a:ext>
          </a:extLst>
        </p:spPr>
        <p:txBody>
          <a:bodyPr wrap="square" lIns="50800" tIns="50800" rIns="50800" bIns="50800" anchor="ctr">
            <a:spAutoFit/>
          </a:bodyPr>
          <a:lstStyle>
            <a:lvl1pPr algn="ctr" defTabSz="584200">
              <a:defRPr sz="3600" b="1">
                <a:solidFill>
                  <a:srgbClr val="FF3207"/>
                </a:solidFill>
                <a:latin typeface="Baskerville"/>
                <a:ea typeface="Baskerville"/>
                <a:cs typeface="Baskerville"/>
                <a:sym typeface="Baskerville"/>
              </a:defRPr>
            </a:lvl1pPr>
          </a:lstStyle>
          <a:p>
            <a:r>
              <a:rPr lang="fr-FR" sz="3200" dirty="0">
                <a:solidFill>
                  <a:schemeClr val="tx1"/>
                </a:solidFill>
                <a:effectLst>
                  <a:outerShdw blurRad="38100" dist="38100" dir="2700000" algn="tl">
                    <a:srgbClr val="000000">
                      <a:alpha val="43137"/>
                    </a:srgbClr>
                  </a:outerShdw>
                </a:effectLst>
                <a:latin typeface="+mn-lt"/>
              </a:rPr>
              <a:t>SANCTIONS</a:t>
            </a:r>
            <a:endParaRPr sz="3200" dirty="0">
              <a:solidFill>
                <a:schemeClr val="tx1"/>
              </a:solidFill>
              <a:effectLst>
                <a:outerShdw blurRad="38100" dist="38100" dir="2700000" algn="tl">
                  <a:srgbClr val="000000">
                    <a:alpha val="43137"/>
                  </a:srgbClr>
                </a:outerShdw>
              </a:effectLst>
              <a:latin typeface="+mn-lt"/>
            </a:endParaRPr>
          </a:p>
        </p:txBody>
      </p:sp>
      <p:sp>
        <p:nvSpPr>
          <p:cNvPr id="4" name="Rectangle 3">
            <a:extLst>
              <a:ext uri="{FF2B5EF4-FFF2-40B4-BE49-F238E27FC236}">
                <a16:creationId xmlns:a16="http://schemas.microsoft.com/office/drawing/2014/main" id="{0B05B4DA-F27D-15BC-D0CD-2F9F69856C91}"/>
              </a:ext>
            </a:extLst>
          </p:cNvPr>
          <p:cNvSpPr/>
          <p:nvPr/>
        </p:nvSpPr>
        <p:spPr>
          <a:xfrm>
            <a:off x="221612" y="1434409"/>
            <a:ext cx="8766271" cy="4220835"/>
          </a:xfrm>
          <a:prstGeom prst="rect">
            <a:avLst/>
          </a:prstGeom>
        </p:spPr>
        <p:txBody>
          <a:bodyPr wrap="square">
            <a:spAutoFit/>
          </a:bodyPr>
          <a:lstStyle/>
          <a:p>
            <a:pPr algn="just">
              <a:lnSpc>
                <a:spcPct val="150000"/>
              </a:lnSpc>
              <a:spcAft>
                <a:spcPts val="1200"/>
              </a:spcAft>
            </a:pPr>
            <a:endParaRPr lang="fr-FR" sz="2400" b="1" dirty="0"/>
          </a:p>
          <a:p>
            <a:pPr algn="just">
              <a:lnSpc>
                <a:spcPct val="150000"/>
              </a:lnSpc>
              <a:spcAft>
                <a:spcPts val="1200"/>
              </a:spcAft>
            </a:pPr>
            <a:r>
              <a:rPr lang="fr-FR" sz="2400" b="1" dirty="0"/>
              <a:t>Les personnes et organismes (EPNFD)  qui manquent à leurs obligations dans le cadre des SFC sont punies d’un emprisonnement de deux mois et ou d’une amende de 360 000FCFA en cas de non-respect des mesures de gel sans préjudice des mesures administratives disciplinaires liées à leurs fonctions </a:t>
            </a:r>
            <a:r>
              <a:rPr lang="fr-FR" sz="2400" b="1" dirty="0">
                <a:solidFill>
                  <a:srgbClr val="FF0000"/>
                </a:solidFill>
              </a:rPr>
              <a:t>( article 26)</a:t>
            </a:r>
          </a:p>
          <a:p>
            <a:pPr algn="just">
              <a:lnSpc>
                <a:spcPct val="150000"/>
              </a:lnSpc>
              <a:spcAft>
                <a:spcPts val="1200"/>
              </a:spcAft>
            </a:pPr>
            <a:endParaRPr lang="fr-FR" sz="2400" dirty="0">
              <a:solidFill>
                <a:srgbClr val="FF0000"/>
              </a:solidFill>
            </a:endParaRPr>
          </a:p>
        </p:txBody>
      </p:sp>
    </p:spTree>
    <p:extLst>
      <p:ext uri="{BB962C8B-B14F-4D97-AF65-F5344CB8AC3E}">
        <p14:creationId xmlns:p14="http://schemas.microsoft.com/office/powerpoint/2010/main" val="1364327761"/>
      </p:ext>
    </p:extLst>
  </p:cSld>
  <p:clrMapOvr>
    <a:masterClrMapping/>
  </p:clrMapOvr>
  <mc:AlternateContent xmlns:mc="http://schemas.openxmlformats.org/markup-compatibility/2006" xmlns:p14="http://schemas.microsoft.com/office/powerpoint/2010/main">
    <mc:Choice Requires="p14">
      <p:transition p14:dur="250">
        <p:dissolve/>
      </p:transition>
    </mc:Choice>
    <mc:Fallback xmlns="">
      <p:transition>
        <p:dissolv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304DB5-CB8F-7D2B-F9E1-8A3E8BA7B18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21C63BD-6701-C32E-0408-CB556FA426BA}"/>
              </a:ext>
            </a:extLst>
          </p:cNvPr>
          <p:cNvSpPr/>
          <p:nvPr/>
        </p:nvSpPr>
        <p:spPr>
          <a:xfrm>
            <a:off x="158788" y="1012957"/>
            <a:ext cx="8826424" cy="5045797"/>
          </a:xfrm>
          <a:prstGeom prst="rect">
            <a:avLst/>
          </a:prstGeom>
          <a:solidFill>
            <a:srgbClr val="FFEAA7"/>
          </a:solidFill>
          <a:ln>
            <a:solidFill>
              <a:srgbClr val="FF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fr-FR" sz="3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D49E5E98-2198-010D-0665-6C2F1135CEEE}"/>
              </a:ext>
            </a:extLst>
          </p:cNvPr>
          <p:cNvSpPr/>
          <p:nvPr/>
        </p:nvSpPr>
        <p:spPr>
          <a:xfrm>
            <a:off x="0" y="0"/>
            <a:ext cx="9144000" cy="6858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CuadroTexto 7">
            <a:extLst>
              <a:ext uri="{FF2B5EF4-FFF2-40B4-BE49-F238E27FC236}">
                <a16:creationId xmlns:a16="http://schemas.microsoft.com/office/drawing/2014/main" id="{83726F46-4A2C-ACEF-4686-C04AB5922AEC}"/>
              </a:ext>
            </a:extLst>
          </p:cNvPr>
          <p:cNvSpPr txBox="1"/>
          <p:nvPr/>
        </p:nvSpPr>
        <p:spPr>
          <a:xfrm>
            <a:off x="256479" y="2566836"/>
            <a:ext cx="8551620" cy="1323439"/>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4000" b="0" i="0" u="none" strike="noStrike" kern="1200" cap="none" spc="0" normalizeH="0" baseline="0" noProof="0" dirty="0">
                <a:ln>
                  <a:noFill/>
                </a:ln>
                <a:solidFill>
                  <a:prstClr val="black"/>
                </a:solidFill>
                <a:effectLst/>
                <a:uLnTx/>
                <a:uFillTx/>
                <a:latin typeface="Calibri" panose="020F0502020204030204"/>
                <a:ea typeface="+mn-ea"/>
                <a:cs typeface="+mn-cs"/>
              </a:rPr>
              <a:t>MERCI DE VOTRE ATTENTION</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4000" b="1" i="0" u="none" strike="noStrike" kern="1200" cap="none" spc="0" normalizeH="0" baseline="0" noProof="0" dirty="0">
                <a:ln>
                  <a:noFill/>
                </a:ln>
                <a:solidFill>
                  <a:prstClr val="black"/>
                </a:solidFill>
                <a:effectLst/>
                <a:uLnTx/>
                <a:uFillTx/>
                <a:latin typeface="Calibri" panose="020F0502020204030204"/>
                <a:ea typeface="+mn-ea"/>
                <a:cs typeface="+mn-cs"/>
              </a:rPr>
              <a:t>QUESTIONS, CONTRIBUTIONS  ?</a:t>
            </a:r>
          </a:p>
        </p:txBody>
      </p:sp>
    </p:spTree>
    <p:extLst>
      <p:ext uri="{BB962C8B-B14F-4D97-AF65-F5344CB8AC3E}">
        <p14:creationId xmlns:p14="http://schemas.microsoft.com/office/powerpoint/2010/main" val="1727617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hape 219">
            <a:extLst>
              <a:ext uri="{FF2B5EF4-FFF2-40B4-BE49-F238E27FC236}">
                <a16:creationId xmlns:a16="http://schemas.microsoft.com/office/drawing/2014/main" id="{DE344797-9525-9BAC-1618-C6E582119BCB}"/>
              </a:ext>
            </a:extLst>
          </p:cNvPr>
          <p:cNvSpPr/>
          <p:nvPr/>
        </p:nvSpPr>
        <p:spPr>
          <a:xfrm>
            <a:off x="334537" y="147827"/>
            <a:ext cx="7866223" cy="533479"/>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lgn="ctr" defTabSz="584200">
              <a:defRPr sz="3600" b="1">
                <a:solidFill>
                  <a:srgbClr val="FF3207"/>
                </a:solidFill>
                <a:latin typeface="Baskerville"/>
                <a:ea typeface="Baskerville"/>
                <a:cs typeface="Baskerville"/>
                <a:sym typeface="Baskerville"/>
              </a:defRPr>
            </a:lvl1pPr>
          </a:lstStyle>
          <a:p>
            <a:r>
              <a:rPr lang="fr-FR" sz="2800" dirty="0">
                <a:solidFill>
                  <a:schemeClr val="tx1"/>
                </a:solidFill>
                <a:latin typeface="+mn-lt"/>
              </a:rPr>
              <a:t>LES BASES LÉGALES </a:t>
            </a:r>
          </a:p>
        </p:txBody>
      </p:sp>
      <p:sp>
        <p:nvSpPr>
          <p:cNvPr id="11" name="CuadroTexto 10">
            <a:extLst>
              <a:ext uri="{FF2B5EF4-FFF2-40B4-BE49-F238E27FC236}">
                <a16:creationId xmlns:a16="http://schemas.microsoft.com/office/drawing/2014/main" id="{22C454C2-7FDD-BD98-22BB-020E103BD816}"/>
              </a:ext>
            </a:extLst>
          </p:cNvPr>
          <p:cNvSpPr txBox="1"/>
          <p:nvPr/>
        </p:nvSpPr>
        <p:spPr>
          <a:xfrm>
            <a:off x="161692" y="805434"/>
            <a:ext cx="8820615" cy="5281574"/>
          </a:xfrm>
          <a:prstGeom prst="rect">
            <a:avLst/>
          </a:prstGeom>
          <a:noFill/>
        </p:spPr>
        <p:txBody>
          <a:bodyPr wrap="square">
            <a:spAutoFit/>
          </a:bodyPr>
          <a:lstStyle/>
          <a:p>
            <a:pPr algn="just"/>
            <a:r>
              <a:rPr lang="fr-FR" sz="1600" dirty="0"/>
              <a:t>                           </a:t>
            </a:r>
          </a:p>
          <a:p>
            <a:pPr marL="285750" indent="-285750" algn="just">
              <a:lnSpc>
                <a:spcPct val="150000"/>
              </a:lnSpc>
              <a:buFont typeface="Wingdings" pitchFamily="2" charset="2"/>
              <a:buChar char="v"/>
            </a:pPr>
            <a:r>
              <a:rPr lang="fr-FR" dirty="0">
                <a:solidFill>
                  <a:srgbClr val="FF0000"/>
                </a:solidFill>
              </a:rPr>
              <a:t> Ordonnance </a:t>
            </a:r>
            <a:r>
              <a:rPr lang="fr-FR" dirty="0"/>
              <a:t>875-2023-11-2023.. Relative a la LBC-FT </a:t>
            </a:r>
          </a:p>
          <a:p>
            <a:pPr marL="285750" indent="-285750" algn="just">
              <a:lnSpc>
                <a:spcPct val="150000"/>
              </a:lnSpc>
              <a:buFont typeface="Wingdings" pitchFamily="2" charset="2"/>
              <a:buChar char="v"/>
            </a:pPr>
            <a:r>
              <a:rPr lang="fr-FR" dirty="0">
                <a:solidFill>
                  <a:srgbClr val="FF0000"/>
                </a:solidFill>
              </a:rPr>
              <a:t>Décrets </a:t>
            </a:r>
            <a:r>
              <a:rPr lang="fr-FR" dirty="0"/>
              <a:t>:</a:t>
            </a:r>
          </a:p>
          <a:p>
            <a:pPr algn="just">
              <a:lnSpc>
                <a:spcPct val="150000"/>
              </a:lnSpc>
            </a:pPr>
            <a:r>
              <a:rPr lang="fr-FR" dirty="0"/>
              <a:t>    - N</a:t>
            </a:r>
            <a:r>
              <a:rPr lang="fr-FR" baseline="30000" dirty="0"/>
              <a:t>0</a:t>
            </a:r>
            <a:r>
              <a:rPr lang="fr-FR" dirty="0"/>
              <a:t> 2024-216 du 17 Avril 2024 relatif à la mise en œuvre des SFC en matière FT et PADM</a:t>
            </a:r>
          </a:p>
          <a:p>
            <a:pPr algn="just">
              <a:lnSpc>
                <a:spcPct val="150000"/>
              </a:lnSpc>
            </a:pPr>
            <a:r>
              <a:rPr lang="fr-FR" dirty="0"/>
              <a:t>    - N</a:t>
            </a:r>
            <a:r>
              <a:rPr lang="fr-FR" baseline="30000" dirty="0"/>
              <a:t>0</a:t>
            </a:r>
            <a:r>
              <a:rPr lang="fr-FR" dirty="0"/>
              <a:t> 2024-997 du 20 Novembre 2024 modifiant le Décret n</a:t>
            </a:r>
            <a:r>
              <a:rPr lang="fr-FR" baseline="30000" dirty="0"/>
              <a:t>o</a:t>
            </a:r>
            <a:r>
              <a:rPr lang="fr-FR" dirty="0"/>
              <a:t> 2024-216 du 17 Avril 2024 relatif des SFC en matière de FT et PADM</a:t>
            </a:r>
          </a:p>
          <a:p>
            <a:pPr marL="285750" indent="-285750" algn="just">
              <a:lnSpc>
                <a:spcPct val="150000"/>
              </a:lnSpc>
              <a:buFont typeface="Wingdings" pitchFamily="2" charset="2"/>
              <a:buChar char="v"/>
            </a:pPr>
            <a:r>
              <a:rPr lang="fr-FR" dirty="0">
                <a:solidFill>
                  <a:srgbClr val="FF0000"/>
                </a:solidFill>
              </a:rPr>
              <a:t>Arrêtés </a:t>
            </a:r>
            <a:r>
              <a:rPr lang="fr-FR" dirty="0"/>
              <a:t>:</a:t>
            </a:r>
          </a:p>
          <a:p>
            <a:pPr algn="just">
              <a:lnSpc>
                <a:spcPct val="150000"/>
              </a:lnSpc>
            </a:pPr>
            <a:r>
              <a:rPr lang="fr-FR" dirty="0"/>
              <a:t> - Arrêté du 07 juin 2024 portant attribution, composition et fonctionnement de la CCGA:</a:t>
            </a:r>
          </a:p>
          <a:p>
            <a:pPr algn="just">
              <a:lnSpc>
                <a:spcPct val="150000"/>
              </a:lnSpc>
            </a:pPr>
            <a:r>
              <a:rPr lang="fr-FR" dirty="0"/>
              <a:t>  - Arrêté du 28 juin 2024 fixant les modalités de diffusion des listes des SFC et PADM </a:t>
            </a:r>
          </a:p>
          <a:p>
            <a:pPr algn="just">
              <a:lnSpc>
                <a:spcPct val="150000"/>
              </a:lnSpc>
            </a:pPr>
            <a:r>
              <a:rPr lang="fr-FR" dirty="0"/>
              <a:t>  - Arrêté n</a:t>
            </a:r>
            <a:r>
              <a:rPr lang="fr-FR" baseline="30000" dirty="0"/>
              <a:t>0</a:t>
            </a:r>
            <a:r>
              <a:rPr lang="fr-FR" dirty="0"/>
              <a:t>  2139 MFB/CAB du 21 Novembre 2024 modifiant l’arrêté n</a:t>
            </a:r>
            <a:r>
              <a:rPr lang="fr-FR" baseline="30000" dirty="0"/>
              <a:t>o</a:t>
            </a:r>
            <a:r>
              <a:rPr lang="fr-FR" dirty="0"/>
              <a:t> 0487/MFB/CAB du 07 juin 2024 portant attributions, compositions et fonctionnement du CCGA</a:t>
            </a:r>
          </a:p>
          <a:p>
            <a:pPr algn="just">
              <a:lnSpc>
                <a:spcPct val="150000"/>
              </a:lnSpc>
            </a:pPr>
            <a:r>
              <a:rPr lang="fr-FR" dirty="0"/>
              <a:t> - Arrêté interministériel n</a:t>
            </a:r>
            <a:r>
              <a:rPr lang="fr-FR" baseline="30000" dirty="0"/>
              <a:t>0</a:t>
            </a:r>
            <a:r>
              <a:rPr lang="fr-FR" dirty="0"/>
              <a:t> 077/MFB/MAEIAE du 28 juin 2024 fixant les modalités de diffusion des listes de sanction ciblées et des ADM</a:t>
            </a:r>
          </a:p>
        </p:txBody>
      </p:sp>
    </p:spTree>
    <p:extLst>
      <p:ext uri="{BB962C8B-B14F-4D97-AF65-F5344CB8AC3E}">
        <p14:creationId xmlns:p14="http://schemas.microsoft.com/office/powerpoint/2010/main" val="2029172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Shape 219"/>
          <p:cNvSpPr/>
          <p:nvPr/>
        </p:nvSpPr>
        <p:spPr>
          <a:xfrm>
            <a:off x="110807" y="218612"/>
            <a:ext cx="8781576" cy="410369"/>
          </a:xfrm>
          <a:prstGeom prst="rect">
            <a:avLst/>
          </a:prstGeom>
          <a:ln w="12700">
            <a:miter lim="400000"/>
          </a:ln>
          <a:extLst>
            <a:ext uri="{C572A759-6A51-4108-AA02-DFA0A04FC94B}">
              <ma14:wrappingTextBoxFlag xmlns="" xmlns:ma14="http://schemas.microsoft.com/office/mac/drawingml/2011/main" val="1"/>
            </a:ext>
          </a:extLst>
        </p:spPr>
        <p:txBody>
          <a:bodyPr wrap="square" lIns="50800" tIns="50800" rIns="50800" bIns="50800" anchor="ctr">
            <a:spAutoFit/>
          </a:bodyPr>
          <a:lstStyle>
            <a:lvl1pPr algn="ctr" defTabSz="584200">
              <a:defRPr sz="3600" b="1">
                <a:solidFill>
                  <a:srgbClr val="FF3207"/>
                </a:solidFill>
                <a:latin typeface="Baskerville"/>
                <a:ea typeface="Baskerville"/>
                <a:cs typeface="Baskerville"/>
                <a:sym typeface="Baskerville"/>
              </a:defRPr>
            </a:lvl1pPr>
          </a:lstStyle>
          <a:p>
            <a:r>
              <a:rPr lang="fr-FR" sz="2000" dirty="0">
                <a:solidFill>
                  <a:schemeClr val="tx1"/>
                </a:solidFill>
                <a:latin typeface="+mj-lt"/>
              </a:rPr>
              <a:t> </a:t>
            </a:r>
            <a:r>
              <a:rPr lang="fr-FR" sz="2000" dirty="0">
                <a:solidFill>
                  <a:schemeClr val="tx1"/>
                </a:solidFill>
                <a:latin typeface="+mn-lt"/>
              </a:rPr>
              <a:t>ACTEURS CLÉS DANS LES REGIMES DE SANCTIONS FC DU CSNU EN (CI) </a:t>
            </a:r>
            <a:endParaRPr sz="2000" dirty="0">
              <a:solidFill>
                <a:schemeClr val="tx1"/>
              </a:solidFill>
              <a:latin typeface="+mn-lt"/>
            </a:endParaRPr>
          </a:p>
        </p:txBody>
      </p:sp>
      <p:sp>
        <p:nvSpPr>
          <p:cNvPr id="4" name="Rectangle 3">
            <a:extLst>
              <a:ext uri="{FF2B5EF4-FFF2-40B4-BE49-F238E27FC236}">
                <a16:creationId xmlns:a16="http://schemas.microsoft.com/office/drawing/2014/main" id="{7E79B8F3-0298-4F08-B804-454DD16E249B}"/>
              </a:ext>
            </a:extLst>
          </p:cNvPr>
          <p:cNvSpPr/>
          <p:nvPr/>
        </p:nvSpPr>
        <p:spPr>
          <a:xfrm>
            <a:off x="110806" y="861268"/>
            <a:ext cx="8922388" cy="5907771"/>
          </a:xfrm>
          <a:prstGeom prst="rect">
            <a:avLst/>
          </a:prstGeom>
        </p:spPr>
        <p:txBody>
          <a:bodyPr wrap="square">
            <a:spAutoFit/>
          </a:bodyPr>
          <a:lstStyle/>
          <a:p>
            <a:pPr marL="342900" indent="-342900">
              <a:lnSpc>
                <a:spcPct val="150000"/>
              </a:lnSpc>
              <a:spcAft>
                <a:spcPts val="600"/>
              </a:spcAft>
              <a:buFont typeface="Wingdings" pitchFamily="2" charset="2"/>
              <a:buChar char="v"/>
            </a:pPr>
            <a:r>
              <a:rPr lang="fr-FR" sz="2000" b="1" u="sng" dirty="0"/>
              <a:t>Le Ministre de l’économie Finances</a:t>
            </a:r>
            <a:r>
              <a:rPr lang="fr-FR" sz="2000" b="1" dirty="0"/>
              <a:t>:</a:t>
            </a:r>
            <a:r>
              <a:rPr lang="fr-FR" sz="2400" dirty="0"/>
              <a:t> dresse la liste et </a:t>
            </a:r>
            <a:r>
              <a:rPr lang="fr-FR" sz="2000" dirty="0"/>
              <a:t>ordonne le gel par arrêté  (1373),  fait les  propositions de désignation et de dégel et notifie sans délai   (1267,1888,1889, 1718,1737 ), acte de désinscription, assouplissement </a:t>
            </a:r>
            <a:r>
              <a:rPr lang="fr-FR" sz="2000" dirty="0">
                <a:solidFill>
                  <a:srgbClr val="FF0000"/>
                </a:solidFill>
              </a:rPr>
              <a:t>conformément aux procédures mises en places par les Nations Unies. Art.177 et S. de l’ordonnance LBC-FT.</a:t>
            </a:r>
          </a:p>
          <a:p>
            <a:pPr marL="342900" indent="-342900">
              <a:lnSpc>
                <a:spcPct val="150000"/>
              </a:lnSpc>
              <a:spcAft>
                <a:spcPts val="600"/>
              </a:spcAft>
              <a:buFont typeface="Wingdings" pitchFamily="2" charset="2"/>
              <a:buChar char="v"/>
            </a:pPr>
            <a:r>
              <a:rPr lang="fr-FR" sz="2000" b="1" dirty="0"/>
              <a:t>La CCGA:  </a:t>
            </a:r>
            <a:r>
              <a:rPr lang="fr-FR" sz="2000" dirty="0"/>
              <a:t>fournit un soutien au ministre dans sa tâche </a:t>
            </a:r>
          </a:p>
          <a:p>
            <a:pPr marL="342900" indent="-342900">
              <a:lnSpc>
                <a:spcPct val="150000"/>
              </a:lnSpc>
              <a:spcAft>
                <a:spcPts val="600"/>
              </a:spcAft>
              <a:buFont typeface="Wingdings" pitchFamily="2" charset="2"/>
              <a:buChar char="v"/>
            </a:pPr>
            <a:r>
              <a:rPr lang="fr-FR" sz="2000" b="1" dirty="0"/>
              <a:t>La CENTIF: </a:t>
            </a:r>
            <a:r>
              <a:rPr lang="fr-FR" sz="2000" dirty="0"/>
              <a:t>reçoit des assujettis les informations sur l’existence de fonds ..articles 89 et suivants ..  Ordonnance 2023, fourmit aussi l’accès immédiat aux listes et les publie sur son site internet, interagit avec les assujettis, le Ministre, la CCGA et le grand public.   </a:t>
            </a:r>
          </a:p>
          <a:p>
            <a:pPr marL="342900" indent="-342900">
              <a:lnSpc>
                <a:spcPct val="150000"/>
              </a:lnSpc>
              <a:spcAft>
                <a:spcPts val="600"/>
              </a:spcAft>
              <a:buFont typeface="Wingdings" pitchFamily="2" charset="2"/>
              <a:buChar char="v"/>
            </a:pPr>
            <a:r>
              <a:rPr lang="fr-FR" sz="2000" b="1" u="sng" dirty="0"/>
              <a:t>Assujettis </a:t>
            </a:r>
            <a:r>
              <a:rPr lang="fr-FR" sz="2000" b="1" dirty="0"/>
              <a:t>:  </a:t>
            </a:r>
            <a:r>
              <a:rPr lang="fr-FR" sz="2000" dirty="0"/>
              <a:t>IF et EPNFD chargés de la mise en œuvre opérationnelle du gel au sein de leur différentes structures. </a:t>
            </a:r>
          </a:p>
        </p:txBody>
      </p:sp>
    </p:spTree>
    <p:extLst>
      <p:ext uri="{BB962C8B-B14F-4D97-AF65-F5344CB8AC3E}">
        <p14:creationId xmlns:p14="http://schemas.microsoft.com/office/powerpoint/2010/main" val="226891823"/>
      </p:ext>
    </p:extLst>
  </p:cSld>
  <p:clrMapOvr>
    <a:masterClrMapping/>
  </p:clrMapOvr>
  <mc:AlternateContent xmlns:mc="http://schemas.openxmlformats.org/markup-compatibility/2006" xmlns:p14="http://schemas.microsoft.com/office/powerpoint/2010/main">
    <mc:Choice Requires="p14">
      <p:transition p14:dur="250">
        <p:dissolve/>
      </p:transition>
    </mc:Choice>
    <mc:Fallback xmlns="">
      <p:transition spd="fast">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Shape 219"/>
          <p:cNvSpPr/>
          <p:nvPr/>
        </p:nvSpPr>
        <p:spPr>
          <a:xfrm>
            <a:off x="133815" y="112454"/>
            <a:ext cx="8062331" cy="533479"/>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lgn="ctr" defTabSz="584200">
              <a:defRPr sz="3600" b="1">
                <a:solidFill>
                  <a:srgbClr val="FF3207"/>
                </a:solidFill>
                <a:latin typeface="Baskerville"/>
                <a:ea typeface="Baskerville"/>
                <a:cs typeface="Baskerville"/>
                <a:sym typeface="Baskerville"/>
              </a:defRPr>
            </a:lvl1pPr>
          </a:lstStyle>
          <a:p>
            <a:r>
              <a:rPr lang="fr-FR" sz="2800" dirty="0">
                <a:solidFill>
                  <a:schemeClr val="tx1"/>
                </a:solidFill>
                <a:latin typeface="+mn-lt"/>
              </a:rPr>
              <a:t>TYPES  DES SANCTIONS FC  </a:t>
            </a:r>
            <a:endParaRPr sz="2800" dirty="0">
              <a:solidFill>
                <a:schemeClr val="tx1"/>
              </a:solidFill>
              <a:latin typeface="+mn-lt"/>
            </a:endParaRPr>
          </a:p>
        </p:txBody>
      </p:sp>
      <p:sp>
        <p:nvSpPr>
          <p:cNvPr id="4" name="Rectangle 3">
            <a:extLst>
              <a:ext uri="{FF2B5EF4-FFF2-40B4-BE49-F238E27FC236}">
                <a16:creationId xmlns:a16="http://schemas.microsoft.com/office/drawing/2014/main" id="{2B03FA3F-E80D-4E25-9F49-4426DA9BF050}"/>
              </a:ext>
            </a:extLst>
          </p:cNvPr>
          <p:cNvSpPr/>
          <p:nvPr/>
        </p:nvSpPr>
        <p:spPr>
          <a:xfrm>
            <a:off x="233237" y="1841624"/>
            <a:ext cx="8641460" cy="3970318"/>
          </a:xfrm>
          <a:prstGeom prst="rect">
            <a:avLst/>
          </a:prstGeom>
        </p:spPr>
        <p:txBody>
          <a:bodyPr wrap="square">
            <a:spAutoFit/>
          </a:bodyPr>
          <a:lstStyle/>
          <a:p>
            <a:pPr marL="1188000" indent="-342900">
              <a:lnSpc>
                <a:spcPct val="150000"/>
              </a:lnSpc>
              <a:buFont typeface="Wingdings" pitchFamily="2" charset="2"/>
              <a:buChar char="v"/>
            </a:pPr>
            <a:r>
              <a:rPr lang="fr-FR" sz="2400" b="1" dirty="0"/>
              <a:t>GEL DES ACTIFS</a:t>
            </a:r>
          </a:p>
          <a:p>
            <a:pPr marL="1188000" indent="-342900">
              <a:lnSpc>
                <a:spcPct val="150000"/>
              </a:lnSpc>
              <a:buFont typeface="Wingdings" pitchFamily="2" charset="2"/>
              <a:buChar char="v"/>
            </a:pPr>
            <a:r>
              <a:rPr lang="fr-FR" sz="2400" b="1" dirty="0"/>
              <a:t>INTERDICTION DE VOYAGER</a:t>
            </a:r>
          </a:p>
          <a:p>
            <a:pPr marL="1188000" indent="-342900">
              <a:lnSpc>
                <a:spcPct val="150000"/>
              </a:lnSpc>
              <a:buFont typeface="Wingdings" pitchFamily="2" charset="2"/>
              <a:buChar char="v"/>
            </a:pPr>
            <a:r>
              <a:rPr lang="fr-FR" sz="2400" b="1" dirty="0"/>
              <a:t>EMBARGO SUR LES ARMES</a:t>
            </a:r>
            <a:endParaRPr lang="fr-FR" sz="2400" b="1" dirty="0">
              <a:solidFill>
                <a:srgbClr val="C00000"/>
              </a:solidFill>
            </a:endParaRPr>
          </a:p>
          <a:p>
            <a:pPr marL="1188000" indent="-342900">
              <a:lnSpc>
                <a:spcPct val="150000"/>
              </a:lnSpc>
              <a:buFont typeface="Wingdings" pitchFamily="2" charset="2"/>
              <a:buChar char="v"/>
            </a:pPr>
            <a:r>
              <a:rPr lang="fr-FR" sz="2400" b="1" dirty="0">
                <a:solidFill>
                  <a:srgbClr val="C00000"/>
                </a:solidFill>
              </a:rPr>
              <a:t>LES DROITS DES TIERS SONT PROTÉGÉS , NOTAMMENT PAR LES VOIES DE RECOURS.</a:t>
            </a:r>
          </a:p>
          <a:p>
            <a:endParaRPr lang="fr-FR" sz="2400" dirty="0"/>
          </a:p>
          <a:p>
            <a:br>
              <a:rPr lang="fr-FR" sz="2400" dirty="0"/>
            </a:br>
            <a:endParaRPr lang="fr-FR" sz="2400" dirty="0"/>
          </a:p>
        </p:txBody>
      </p:sp>
    </p:spTree>
    <p:extLst>
      <p:ext uri="{BB962C8B-B14F-4D97-AF65-F5344CB8AC3E}">
        <p14:creationId xmlns:p14="http://schemas.microsoft.com/office/powerpoint/2010/main" val="1413879149"/>
      </p:ext>
    </p:extLst>
  </p:cSld>
  <p:clrMapOvr>
    <a:masterClrMapping/>
  </p:clrMapOvr>
  <mc:AlternateContent xmlns:mc="http://schemas.openxmlformats.org/markup-compatibility/2006" xmlns:p14="http://schemas.microsoft.com/office/powerpoint/2010/main">
    <mc:Choice Requires="p14">
      <p:transition p14:dur="250">
        <p:dissolve/>
      </p:transition>
    </mc:Choice>
    <mc:Fallback xmlns="">
      <p:transition spd="fast">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DF0947-BC90-5CBB-4999-CA5490A4840E}"/>
              </a:ext>
            </a:extLst>
          </p:cNvPr>
          <p:cNvSpPr>
            <a:spLocks noGrp="1"/>
          </p:cNvSpPr>
          <p:nvPr>
            <p:ph type="title"/>
          </p:nvPr>
        </p:nvSpPr>
        <p:spPr>
          <a:xfrm>
            <a:off x="245327" y="75201"/>
            <a:ext cx="8325779" cy="671933"/>
          </a:xfrm>
        </p:spPr>
        <p:txBody>
          <a:bodyPr>
            <a:normAutofit fontScale="90000"/>
          </a:bodyPr>
          <a:lstStyle/>
          <a:p>
            <a:r>
              <a:rPr lang="fr-FR" dirty="0"/>
              <a:t>   		</a:t>
            </a:r>
            <a:r>
              <a:rPr lang="fr-FR" sz="3100" b="1" dirty="0">
                <a:latin typeface="+mn-lt"/>
              </a:rPr>
              <a:t>PROCÉDURES DE MISES EN ŒUVRE </a:t>
            </a:r>
          </a:p>
        </p:txBody>
      </p:sp>
      <p:sp>
        <p:nvSpPr>
          <p:cNvPr id="3" name="Espace réservé du texte 2">
            <a:extLst>
              <a:ext uri="{FF2B5EF4-FFF2-40B4-BE49-F238E27FC236}">
                <a16:creationId xmlns:a16="http://schemas.microsoft.com/office/drawing/2014/main" id="{908AD0AC-BB7E-BA42-B969-08F09AF438F6}"/>
              </a:ext>
            </a:extLst>
          </p:cNvPr>
          <p:cNvSpPr>
            <a:spLocks noGrp="1"/>
          </p:cNvSpPr>
          <p:nvPr>
            <p:ph type="body" idx="1"/>
          </p:nvPr>
        </p:nvSpPr>
        <p:spPr>
          <a:xfrm>
            <a:off x="301083" y="814038"/>
            <a:ext cx="8597590" cy="5809785"/>
          </a:xfrm>
        </p:spPr>
        <p:txBody>
          <a:bodyPr>
            <a:normAutofit/>
          </a:bodyPr>
          <a:lstStyle/>
          <a:p>
            <a:pPr>
              <a:lnSpc>
                <a:spcPct val="160000"/>
              </a:lnSpc>
              <a:buFont typeface="Wingdings" pitchFamily="2" charset="2"/>
              <a:buChar char="v"/>
            </a:pPr>
            <a:r>
              <a:rPr lang="fr-FR" sz="2600" dirty="0"/>
              <a:t> </a:t>
            </a:r>
            <a:r>
              <a:rPr lang="fr-FR" sz="2000" dirty="0"/>
              <a:t>Le Ministre peut être saisi d’une demande motivée de gel des fonds émise par le ministre de la défense, de la sécurité, de la justice, des affaires étrangères et les services de renseignements</a:t>
            </a:r>
          </a:p>
          <a:p>
            <a:pPr>
              <a:lnSpc>
                <a:spcPct val="160000"/>
              </a:lnSpc>
              <a:buFont typeface="Wingdings" pitchFamily="2" charset="2"/>
              <a:buChar char="v"/>
            </a:pPr>
            <a:r>
              <a:rPr lang="fr-FR" sz="2000" dirty="0"/>
              <a:t>   Les décisions de gel des fonds sont prises sans délai par le ministre des </a:t>
            </a:r>
            <a:r>
              <a:rPr lang="fr-FR" sz="2000" dirty="0">
                <a:solidFill>
                  <a:schemeClr val="accent2">
                    <a:lumMod val="75000"/>
                  </a:schemeClr>
                </a:solidFill>
              </a:rPr>
              <a:t>finances qui procède  à leur notifications aux assujettis. </a:t>
            </a:r>
          </a:p>
          <a:p>
            <a:pPr>
              <a:lnSpc>
                <a:spcPct val="160000"/>
              </a:lnSpc>
              <a:buFont typeface="Wingdings" pitchFamily="2" charset="2"/>
              <a:buChar char="v"/>
            </a:pPr>
            <a:r>
              <a:rPr lang="fr-FR" sz="2000" dirty="0"/>
              <a:t>   Le Ministre en charge des finances en concours avec la CCGA et le CENTIF  s’assure du gel des fonds </a:t>
            </a:r>
          </a:p>
          <a:p>
            <a:endParaRPr lang="fr-FR" dirty="0"/>
          </a:p>
        </p:txBody>
      </p:sp>
    </p:spTree>
    <p:extLst>
      <p:ext uri="{BB962C8B-B14F-4D97-AF65-F5344CB8AC3E}">
        <p14:creationId xmlns:p14="http://schemas.microsoft.com/office/powerpoint/2010/main" val="2063348916"/>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BF78F6-B9B2-2091-7894-ED14B8E7C59F}"/>
              </a:ext>
            </a:extLst>
          </p:cNvPr>
          <p:cNvSpPr>
            <a:spLocks noGrp="1"/>
          </p:cNvSpPr>
          <p:nvPr>
            <p:ph type="title"/>
          </p:nvPr>
        </p:nvSpPr>
        <p:spPr>
          <a:xfrm>
            <a:off x="234175" y="89212"/>
            <a:ext cx="8697951" cy="546410"/>
          </a:xfrm>
        </p:spPr>
        <p:txBody>
          <a:bodyPr>
            <a:normAutofit fontScale="90000"/>
          </a:bodyPr>
          <a:lstStyle/>
          <a:p>
            <a:r>
              <a:rPr lang="fr-FR" dirty="0"/>
              <a:t> 		</a:t>
            </a:r>
            <a:r>
              <a:rPr lang="fr-FR" sz="3100" b="1" dirty="0">
                <a:latin typeface="+mn-lt"/>
              </a:rPr>
              <a:t>PROCÉDURES DE MISE EN ŒUVRE DES SFC  </a:t>
            </a:r>
          </a:p>
        </p:txBody>
      </p:sp>
      <p:sp>
        <p:nvSpPr>
          <p:cNvPr id="3" name="Espace réservé du texte 2">
            <a:extLst>
              <a:ext uri="{FF2B5EF4-FFF2-40B4-BE49-F238E27FC236}">
                <a16:creationId xmlns:a16="http://schemas.microsoft.com/office/drawing/2014/main" id="{4E67C75F-31EE-583F-BF11-5552D3BCC039}"/>
              </a:ext>
            </a:extLst>
          </p:cNvPr>
          <p:cNvSpPr>
            <a:spLocks noGrp="1"/>
          </p:cNvSpPr>
          <p:nvPr>
            <p:ph type="body" idx="1"/>
          </p:nvPr>
        </p:nvSpPr>
        <p:spPr>
          <a:xfrm>
            <a:off x="89210" y="1523998"/>
            <a:ext cx="8368990" cy="5601629"/>
          </a:xfrm>
        </p:spPr>
        <p:txBody>
          <a:bodyPr>
            <a:noAutofit/>
          </a:bodyPr>
          <a:lstStyle/>
          <a:p>
            <a:pPr>
              <a:buFont typeface="Wingdings" pitchFamily="2" charset="2"/>
              <a:buChar char="q"/>
            </a:pPr>
            <a:r>
              <a:rPr lang="fr-FR" sz="2400" dirty="0"/>
              <a:t>Procédure de désinscription, assouplissement </a:t>
            </a:r>
          </a:p>
          <a:p>
            <a:pPr>
              <a:lnSpc>
                <a:spcPct val="160000"/>
              </a:lnSpc>
              <a:buFont typeface="Wingdings" pitchFamily="2" charset="2"/>
              <a:buChar char="v"/>
            </a:pPr>
            <a:r>
              <a:rPr lang="fr-FR" sz="2400" dirty="0"/>
              <a:t> </a:t>
            </a:r>
            <a:r>
              <a:rPr lang="fr-FR" sz="2400" i="1" dirty="0"/>
              <a:t> personne ou entité ne remplissant plus les critères de désignation </a:t>
            </a:r>
          </a:p>
          <a:p>
            <a:pPr>
              <a:lnSpc>
                <a:spcPct val="160000"/>
              </a:lnSpc>
              <a:buFont typeface="Wingdings" pitchFamily="2" charset="2"/>
              <a:buChar char="v"/>
            </a:pPr>
            <a:r>
              <a:rPr lang="fr-FR" sz="2400" i="1" dirty="0"/>
              <a:t>   décision de  radiation sur la liste du CSNU conformément aux resolutions 1267, 1718, 2231, 1737 et à leurs résolutions subséquentes</a:t>
            </a:r>
          </a:p>
          <a:p>
            <a:pPr>
              <a:lnSpc>
                <a:spcPct val="160000"/>
              </a:lnSpc>
              <a:buFont typeface="Wingdings" pitchFamily="2" charset="2"/>
              <a:buChar char="v"/>
            </a:pPr>
            <a:r>
              <a:rPr lang="fr-FR" sz="2400" i="1" dirty="0"/>
              <a:t>  veille avec l’appui du CCGA et du CENTIF à la diffusion sans délai sur la liste du CSNU </a:t>
            </a:r>
            <a:r>
              <a:rPr lang="fr-FR" sz="1800" dirty="0"/>
              <a:t>  </a:t>
            </a:r>
          </a:p>
        </p:txBody>
      </p:sp>
    </p:spTree>
    <p:extLst>
      <p:ext uri="{BB962C8B-B14F-4D97-AF65-F5344CB8AC3E}">
        <p14:creationId xmlns:p14="http://schemas.microsoft.com/office/powerpoint/2010/main" val="4157140501"/>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Shape 219"/>
          <p:cNvSpPr/>
          <p:nvPr/>
        </p:nvSpPr>
        <p:spPr>
          <a:xfrm>
            <a:off x="485911" y="257395"/>
            <a:ext cx="8100527" cy="533479"/>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lgn="ctr" defTabSz="584200">
              <a:defRPr sz="3600" b="1">
                <a:solidFill>
                  <a:srgbClr val="FF3207"/>
                </a:solidFill>
                <a:latin typeface="Baskerville"/>
                <a:ea typeface="Baskerville"/>
                <a:cs typeface="Baskerville"/>
                <a:sym typeface="Baskerville"/>
              </a:defRPr>
            </a:lvl1pPr>
          </a:lstStyle>
          <a:p>
            <a:r>
              <a:rPr lang="fr-FR" sz="2800" dirty="0">
                <a:solidFill>
                  <a:schemeClr val="tx1"/>
                </a:solidFill>
                <a:latin typeface="+mn-lt"/>
              </a:rPr>
              <a:t>Procédure d’inscription sur les listes de sanctions</a:t>
            </a:r>
            <a:endParaRPr sz="2800" dirty="0">
              <a:solidFill>
                <a:schemeClr val="tx1"/>
              </a:solidFill>
              <a:latin typeface="+mn-lt"/>
            </a:endParaRPr>
          </a:p>
        </p:txBody>
      </p:sp>
      <p:sp>
        <p:nvSpPr>
          <p:cNvPr id="3" name="Rectangle 2">
            <a:extLst>
              <a:ext uri="{FF2B5EF4-FFF2-40B4-BE49-F238E27FC236}">
                <a16:creationId xmlns:a16="http://schemas.microsoft.com/office/drawing/2014/main" id="{D4C070F3-EC4E-40F5-A481-AD402712BD5F}"/>
              </a:ext>
            </a:extLst>
          </p:cNvPr>
          <p:cNvSpPr/>
          <p:nvPr/>
        </p:nvSpPr>
        <p:spPr>
          <a:xfrm>
            <a:off x="485912" y="1686298"/>
            <a:ext cx="1224136" cy="461665"/>
          </a:xfrm>
          <a:prstGeom prst="rect">
            <a:avLst/>
          </a:prstGeom>
          <a:solidFill>
            <a:srgbClr val="FFFF00"/>
          </a:solidFill>
          <a:ln>
            <a:solidFill>
              <a:srgbClr val="002060"/>
            </a:solidFill>
          </a:ln>
        </p:spPr>
        <p:txBody>
          <a:bodyPr wrap="square">
            <a:spAutoFit/>
          </a:bodyPr>
          <a:lstStyle/>
          <a:p>
            <a:pPr algn="ctr"/>
            <a:r>
              <a:rPr lang="fr-FR" sz="2400" dirty="0"/>
              <a:t>Analyse</a:t>
            </a:r>
          </a:p>
        </p:txBody>
      </p:sp>
      <p:sp>
        <p:nvSpPr>
          <p:cNvPr id="7" name="Rectangle 6">
            <a:extLst>
              <a:ext uri="{FF2B5EF4-FFF2-40B4-BE49-F238E27FC236}">
                <a16:creationId xmlns:a16="http://schemas.microsoft.com/office/drawing/2014/main" id="{82555CB3-BBA8-4076-BEFE-286A64A6047F}"/>
              </a:ext>
            </a:extLst>
          </p:cNvPr>
          <p:cNvSpPr/>
          <p:nvPr/>
        </p:nvSpPr>
        <p:spPr>
          <a:xfrm>
            <a:off x="4259446" y="40474"/>
            <a:ext cx="4884553" cy="307777"/>
          </a:xfrm>
          <a:prstGeom prst="rect">
            <a:avLst/>
          </a:prstGeom>
        </p:spPr>
        <p:txBody>
          <a:bodyPr wrap="square">
            <a:spAutoFit/>
          </a:bodyPr>
          <a:lstStyle/>
          <a:p>
            <a:r>
              <a:rPr lang="fr-FR" sz="1400" dirty="0"/>
              <a:t>https://www.un.org/apps/newsFr/storyF.asp?NewsID=37163</a:t>
            </a:r>
          </a:p>
        </p:txBody>
      </p:sp>
      <p:sp>
        <p:nvSpPr>
          <p:cNvPr id="10" name="Rectangle 9">
            <a:extLst>
              <a:ext uri="{FF2B5EF4-FFF2-40B4-BE49-F238E27FC236}">
                <a16:creationId xmlns:a16="http://schemas.microsoft.com/office/drawing/2014/main" id="{7847C604-03AF-481C-AB1E-848EF2B819EF}"/>
              </a:ext>
            </a:extLst>
          </p:cNvPr>
          <p:cNvSpPr/>
          <p:nvPr/>
        </p:nvSpPr>
        <p:spPr>
          <a:xfrm>
            <a:off x="4752020" y="3779066"/>
            <a:ext cx="3096344" cy="461665"/>
          </a:xfrm>
          <a:prstGeom prst="rect">
            <a:avLst/>
          </a:prstGeom>
          <a:solidFill>
            <a:srgbClr val="C2D69B"/>
          </a:solidFill>
          <a:ln w="76200">
            <a:solidFill>
              <a:schemeClr val="tx1"/>
            </a:solidFill>
          </a:ln>
        </p:spPr>
        <p:txBody>
          <a:bodyPr wrap="square">
            <a:spAutoFit/>
          </a:bodyPr>
          <a:lstStyle/>
          <a:p>
            <a:pPr algn="ctr"/>
            <a:r>
              <a:rPr lang="fr-FR" sz="2400" dirty="0"/>
              <a:t>Panel d’experts     </a:t>
            </a:r>
          </a:p>
        </p:txBody>
      </p:sp>
      <p:sp>
        <p:nvSpPr>
          <p:cNvPr id="12" name="Rectangle 11">
            <a:extLst>
              <a:ext uri="{FF2B5EF4-FFF2-40B4-BE49-F238E27FC236}">
                <a16:creationId xmlns:a16="http://schemas.microsoft.com/office/drawing/2014/main" id="{6E1FD45B-F866-4898-97C0-6C0CFE102D70}"/>
              </a:ext>
            </a:extLst>
          </p:cNvPr>
          <p:cNvSpPr/>
          <p:nvPr/>
        </p:nvSpPr>
        <p:spPr>
          <a:xfrm>
            <a:off x="44605" y="4892070"/>
            <a:ext cx="6732519" cy="1569660"/>
          </a:xfrm>
          <a:prstGeom prst="rect">
            <a:avLst/>
          </a:prstGeom>
          <a:ln w="38100">
            <a:solidFill>
              <a:srgbClr val="002060"/>
            </a:solidFill>
          </a:ln>
        </p:spPr>
        <p:txBody>
          <a:bodyPr wrap="square">
            <a:spAutoFit/>
          </a:bodyPr>
          <a:lstStyle/>
          <a:p>
            <a:r>
              <a:rPr lang="fr-FR" sz="2400" b="1" dirty="0"/>
              <a:t>Etats Membres</a:t>
            </a:r>
          </a:p>
          <a:p>
            <a:endParaRPr lang="fr-FR" sz="2400" b="1" dirty="0"/>
          </a:p>
          <a:p>
            <a:endParaRPr lang="fr-FR" sz="2400" b="1" dirty="0"/>
          </a:p>
          <a:p>
            <a:pPr marL="342900" indent="-342900">
              <a:buFont typeface="Arial" panose="020B0604020202020204" pitchFamily="34" charset="0"/>
              <a:buChar char="•"/>
            </a:pPr>
            <a:endParaRPr lang="fr-FR" sz="2400" dirty="0"/>
          </a:p>
        </p:txBody>
      </p:sp>
      <p:sp>
        <p:nvSpPr>
          <p:cNvPr id="15" name="Rectangle 14">
            <a:extLst>
              <a:ext uri="{FF2B5EF4-FFF2-40B4-BE49-F238E27FC236}">
                <a16:creationId xmlns:a16="http://schemas.microsoft.com/office/drawing/2014/main" id="{063FBAD4-1007-4B4F-867E-6362C45753D9}"/>
              </a:ext>
            </a:extLst>
          </p:cNvPr>
          <p:cNvSpPr/>
          <p:nvPr/>
        </p:nvSpPr>
        <p:spPr>
          <a:xfrm>
            <a:off x="2411760" y="1686297"/>
            <a:ext cx="1584176" cy="461665"/>
          </a:xfrm>
          <a:prstGeom prst="rect">
            <a:avLst/>
          </a:prstGeom>
          <a:solidFill>
            <a:srgbClr val="FFFF00"/>
          </a:solidFill>
          <a:ln>
            <a:solidFill>
              <a:srgbClr val="002060"/>
            </a:solidFill>
          </a:ln>
        </p:spPr>
        <p:txBody>
          <a:bodyPr wrap="square">
            <a:spAutoFit/>
          </a:bodyPr>
          <a:lstStyle/>
          <a:p>
            <a:pPr algn="ctr"/>
            <a:r>
              <a:rPr lang="fr-FR" sz="2400" dirty="0"/>
              <a:t>Sélection</a:t>
            </a:r>
          </a:p>
        </p:txBody>
      </p:sp>
      <p:sp>
        <p:nvSpPr>
          <p:cNvPr id="16" name="Rectangle 15">
            <a:extLst>
              <a:ext uri="{FF2B5EF4-FFF2-40B4-BE49-F238E27FC236}">
                <a16:creationId xmlns:a16="http://schemas.microsoft.com/office/drawing/2014/main" id="{C9D84CC1-5B10-48CF-9FD8-65362AD60D08}"/>
              </a:ext>
            </a:extLst>
          </p:cNvPr>
          <p:cNvSpPr/>
          <p:nvPr/>
        </p:nvSpPr>
        <p:spPr>
          <a:xfrm>
            <a:off x="4607790" y="1686297"/>
            <a:ext cx="1692402" cy="461665"/>
          </a:xfrm>
          <a:prstGeom prst="rect">
            <a:avLst/>
          </a:prstGeom>
          <a:solidFill>
            <a:srgbClr val="FFFF00"/>
          </a:solidFill>
          <a:ln>
            <a:solidFill>
              <a:srgbClr val="002060"/>
            </a:solidFill>
          </a:ln>
        </p:spPr>
        <p:txBody>
          <a:bodyPr wrap="square">
            <a:spAutoFit/>
          </a:bodyPr>
          <a:lstStyle/>
          <a:p>
            <a:pPr algn="ctr"/>
            <a:r>
              <a:rPr lang="fr-FR" sz="2400" dirty="0"/>
              <a:t>Proposition</a:t>
            </a:r>
          </a:p>
        </p:txBody>
      </p:sp>
      <p:sp>
        <p:nvSpPr>
          <p:cNvPr id="17" name="Rectangle 16">
            <a:extLst>
              <a:ext uri="{FF2B5EF4-FFF2-40B4-BE49-F238E27FC236}">
                <a16:creationId xmlns:a16="http://schemas.microsoft.com/office/drawing/2014/main" id="{BE9E0B98-3D9B-40CF-B055-FF9849F7043A}"/>
              </a:ext>
            </a:extLst>
          </p:cNvPr>
          <p:cNvSpPr/>
          <p:nvPr/>
        </p:nvSpPr>
        <p:spPr>
          <a:xfrm>
            <a:off x="7164288" y="1686297"/>
            <a:ext cx="1692402" cy="461665"/>
          </a:xfrm>
          <a:prstGeom prst="rect">
            <a:avLst/>
          </a:prstGeom>
          <a:solidFill>
            <a:srgbClr val="FFFF00"/>
          </a:solidFill>
          <a:ln>
            <a:solidFill>
              <a:srgbClr val="002060"/>
            </a:solidFill>
          </a:ln>
        </p:spPr>
        <p:txBody>
          <a:bodyPr wrap="square">
            <a:spAutoFit/>
          </a:bodyPr>
          <a:lstStyle/>
          <a:p>
            <a:pPr algn="ctr"/>
            <a:r>
              <a:rPr lang="fr-FR" sz="2400" dirty="0"/>
              <a:t>Décision</a:t>
            </a:r>
          </a:p>
        </p:txBody>
      </p:sp>
      <p:sp>
        <p:nvSpPr>
          <p:cNvPr id="13" name="Flèche : droite 12">
            <a:extLst>
              <a:ext uri="{FF2B5EF4-FFF2-40B4-BE49-F238E27FC236}">
                <a16:creationId xmlns:a16="http://schemas.microsoft.com/office/drawing/2014/main" id="{38675371-6079-46A8-B03F-07EB90A486BB}"/>
              </a:ext>
            </a:extLst>
          </p:cNvPr>
          <p:cNvSpPr/>
          <p:nvPr/>
        </p:nvSpPr>
        <p:spPr>
          <a:xfrm rot="21075614">
            <a:off x="792313" y="2924942"/>
            <a:ext cx="5657900" cy="461665"/>
          </a:xfrm>
          <a:prstGeom prst="rightArrow">
            <a:avLst/>
          </a:prstGeom>
          <a:solidFill>
            <a:schemeClr val="accent2">
              <a:lumMod val="75000"/>
            </a:schemeClr>
          </a:solidFill>
          <a:ln w="25400" cap="flat">
            <a:solidFill>
              <a:srgbClr val="002060"/>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fr-FR" sz="7300" b="0" i="0" u="none" strike="noStrike" cap="none" spc="0" normalizeH="0" baseline="0">
              <a:ln>
                <a:noFill/>
              </a:ln>
              <a:solidFill>
                <a:srgbClr val="000000"/>
              </a:solidFill>
              <a:effectLst/>
              <a:uFillTx/>
              <a:latin typeface="Calibri"/>
              <a:ea typeface="Calibri"/>
              <a:cs typeface="Calibri"/>
              <a:sym typeface="Calibri"/>
            </a:endParaRPr>
          </a:p>
        </p:txBody>
      </p:sp>
      <p:sp>
        <p:nvSpPr>
          <p:cNvPr id="19" name="Ellipse 18">
            <a:extLst>
              <a:ext uri="{FF2B5EF4-FFF2-40B4-BE49-F238E27FC236}">
                <a16:creationId xmlns:a16="http://schemas.microsoft.com/office/drawing/2014/main" id="{93E58E96-DDAE-4E6B-91C0-D4D09A13D01D}"/>
              </a:ext>
            </a:extLst>
          </p:cNvPr>
          <p:cNvSpPr/>
          <p:nvPr/>
        </p:nvSpPr>
        <p:spPr>
          <a:xfrm>
            <a:off x="6930369" y="2445822"/>
            <a:ext cx="2160240" cy="995419"/>
          </a:xfrm>
          <a:prstGeom prst="ellipse">
            <a:avLst/>
          </a:prstGeom>
          <a:solidFill>
            <a:srgbClr val="FFFF00"/>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fr-FR" sz="2000" b="1" i="0" u="none" strike="noStrike" cap="none" spc="0" normalizeH="0" baseline="0" dirty="0">
                <a:ln>
                  <a:noFill/>
                </a:ln>
                <a:solidFill>
                  <a:srgbClr val="000000"/>
                </a:solidFill>
                <a:effectLst/>
                <a:uFillTx/>
                <a:latin typeface="Calibri"/>
                <a:ea typeface="Calibri"/>
                <a:cs typeface="Calibri"/>
                <a:sym typeface="Calibri"/>
              </a:rPr>
              <a:t>Comités de sanctions</a:t>
            </a:r>
          </a:p>
        </p:txBody>
      </p:sp>
      <p:sp>
        <p:nvSpPr>
          <p:cNvPr id="20" name="Rectangle 19">
            <a:extLst>
              <a:ext uri="{FF2B5EF4-FFF2-40B4-BE49-F238E27FC236}">
                <a16:creationId xmlns:a16="http://schemas.microsoft.com/office/drawing/2014/main" id="{463577C7-80AA-4DB7-AFA2-2D0123742276}"/>
              </a:ext>
            </a:extLst>
          </p:cNvPr>
          <p:cNvSpPr/>
          <p:nvPr/>
        </p:nvSpPr>
        <p:spPr>
          <a:xfrm>
            <a:off x="197850" y="5291191"/>
            <a:ext cx="2285918" cy="307777"/>
          </a:xfrm>
          <a:prstGeom prst="rect">
            <a:avLst/>
          </a:prstGeom>
          <a:noFill/>
          <a:ln>
            <a:noFill/>
          </a:ln>
        </p:spPr>
        <p:txBody>
          <a:bodyPr wrap="square">
            <a:spAutoFit/>
          </a:bodyPr>
          <a:lstStyle/>
          <a:p>
            <a:pPr indent="-144000">
              <a:buFont typeface="Arial" panose="020B0604020202020204" pitchFamily="34" charset="0"/>
              <a:buChar char="•"/>
            </a:pPr>
            <a:r>
              <a:rPr lang="fr-FR" sz="1400" b="1" i="1" dirty="0">
                <a:solidFill>
                  <a:srgbClr val="FF0000"/>
                </a:solidFill>
              </a:rPr>
              <a:t>MFB</a:t>
            </a:r>
          </a:p>
        </p:txBody>
      </p:sp>
      <p:sp>
        <p:nvSpPr>
          <p:cNvPr id="21" name="Rectangle 20">
            <a:extLst>
              <a:ext uri="{FF2B5EF4-FFF2-40B4-BE49-F238E27FC236}">
                <a16:creationId xmlns:a16="http://schemas.microsoft.com/office/drawing/2014/main" id="{E4F1869D-5A4F-4C58-B145-2E2545DF8572}"/>
              </a:ext>
            </a:extLst>
          </p:cNvPr>
          <p:cNvSpPr/>
          <p:nvPr/>
        </p:nvSpPr>
        <p:spPr>
          <a:xfrm>
            <a:off x="2299303" y="4876506"/>
            <a:ext cx="2051063" cy="1815882"/>
          </a:xfrm>
          <a:prstGeom prst="rect">
            <a:avLst/>
          </a:prstGeom>
          <a:noFill/>
          <a:ln>
            <a:noFill/>
          </a:ln>
        </p:spPr>
        <p:txBody>
          <a:bodyPr wrap="square">
            <a:spAutoFit/>
          </a:bodyPr>
          <a:lstStyle/>
          <a:p>
            <a:r>
              <a:rPr lang="fr-FR" sz="1400" i="1" dirty="0"/>
              <a:t>Ministère de la justice et DH, Défense.. </a:t>
            </a:r>
          </a:p>
          <a:p>
            <a:r>
              <a:rPr lang="fr-FR" sz="1400" i="1" dirty="0"/>
              <a:t>Sécurité, Affaires étrangères services de , Renseignement </a:t>
            </a:r>
          </a:p>
          <a:p>
            <a:endParaRPr lang="fr-FR" sz="1400" i="1" dirty="0"/>
          </a:p>
          <a:p>
            <a:endParaRPr lang="fr-FR" sz="1400" i="1" dirty="0"/>
          </a:p>
          <a:p>
            <a:endParaRPr lang="fr-FR" sz="1400" i="1" dirty="0"/>
          </a:p>
        </p:txBody>
      </p:sp>
      <p:sp>
        <p:nvSpPr>
          <p:cNvPr id="22" name="Rectangle 21">
            <a:extLst>
              <a:ext uri="{FF2B5EF4-FFF2-40B4-BE49-F238E27FC236}">
                <a16:creationId xmlns:a16="http://schemas.microsoft.com/office/drawing/2014/main" id="{9BA47D13-702F-4C0F-9185-7E2B429538DC}"/>
              </a:ext>
            </a:extLst>
          </p:cNvPr>
          <p:cNvSpPr/>
          <p:nvPr/>
        </p:nvSpPr>
        <p:spPr>
          <a:xfrm>
            <a:off x="5230184" y="4827882"/>
            <a:ext cx="1471310" cy="1169551"/>
          </a:xfrm>
          <a:prstGeom prst="rect">
            <a:avLst/>
          </a:prstGeom>
          <a:noFill/>
          <a:ln>
            <a:noFill/>
          </a:ln>
        </p:spPr>
        <p:txBody>
          <a:bodyPr wrap="square">
            <a:spAutoFit/>
          </a:bodyPr>
          <a:lstStyle/>
          <a:p>
            <a:pPr indent="-144000">
              <a:buFont typeface="Arial" panose="020B0604020202020204" pitchFamily="34" charset="0"/>
              <a:buChar char="•"/>
            </a:pPr>
            <a:r>
              <a:rPr lang="fr-FR" sz="1400" i="1" dirty="0"/>
              <a:t>Ministère des Affaires Etrangères (Représentant de la CI aux NU </a:t>
            </a:r>
          </a:p>
        </p:txBody>
      </p:sp>
      <p:sp>
        <p:nvSpPr>
          <p:cNvPr id="18" name="Flèche : angle droit 17">
            <a:extLst>
              <a:ext uri="{FF2B5EF4-FFF2-40B4-BE49-F238E27FC236}">
                <a16:creationId xmlns:a16="http://schemas.microsoft.com/office/drawing/2014/main" id="{60DD8F5B-C811-4597-A8AB-53AA48DB4B5D}"/>
              </a:ext>
            </a:extLst>
          </p:cNvPr>
          <p:cNvSpPr/>
          <p:nvPr/>
        </p:nvSpPr>
        <p:spPr>
          <a:xfrm rot="16200000" flipH="1">
            <a:off x="6389654" y="4112151"/>
            <a:ext cx="2537905" cy="1315623"/>
          </a:xfrm>
          <a:prstGeom prst="bentUpArrow">
            <a:avLst/>
          </a:prstGeom>
          <a:solidFill>
            <a:schemeClr val="accent2">
              <a:lumMod val="75000"/>
            </a:schemeClr>
          </a:solidFill>
          <a:ln w="25400" cap="flat">
            <a:solidFill>
              <a:schemeClr val="tx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fr-FR" sz="7300" b="0" i="0" u="none" strike="noStrike" cap="none" spc="0" normalizeH="0" baseline="0">
              <a:ln>
                <a:noFill/>
              </a:ln>
              <a:solidFill>
                <a:srgbClr val="000000"/>
              </a:solidFill>
              <a:effectLst/>
              <a:uFillTx/>
              <a:latin typeface="Calibri"/>
              <a:ea typeface="Calibri"/>
              <a:cs typeface="Calibri"/>
              <a:sym typeface="Calibri"/>
            </a:endParaRPr>
          </a:p>
        </p:txBody>
      </p:sp>
      <p:sp>
        <p:nvSpPr>
          <p:cNvPr id="2" name="CuadroTexto 1">
            <a:extLst>
              <a:ext uri="{FF2B5EF4-FFF2-40B4-BE49-F238E27FC236}">
                <a16:creationId xmlns:a16="http://schemas.microsoft.com/office/drawing/2014/main" id="{ED8B0D32-A229-72E6-7FA1-B56B95370BCC}"/>
              </a:ext>
            </a:extLst>
          </p:cNvPr>
          <p:cNvSpPr txBox="1"/>
          <p:nvPr/>
        </p:nvSpPr>
        <p:spPr>
          <a:xfrm>
            <a:off x="3800798" y="909316"/>
            <a:ext cx="1233669" cy="76943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fr-FR" sz="4400" b="0" i="0" u="none" strike="noStrike" cap="none" spc="0" normalizeH="0" baseline="0" dirty="0">
                <a:ln>
                  <a:noFill/>
                </a:ln>
                <a:solidFill>
                  <a:srgbClr val="000000"/>
                </a:solidFill>
                <a:effectLst/>
                <a:uFillTx/>
                <a:latin typeface="Calibri"/>
                <a:ea typeface="Calibri"/>
                <a:cs typeface="Calibri"/>
                <a:sym typeface="Calibri"/>
              </a:rPr>
              <a:t>1267</a:t>
            </a:r>
          </a:p>
        </p:txBody>
      </p:sp>
      <p:sp>
        <p:nvSpPr>
          <p:cNvPr id="4" name="ZoneTexte 3">
            <a:extLst>
              <a:ext uri="{FF2B5EF4-FFF2-40B4-BE49-F238E27FC236}">
                <a16:creationId xmlns:a16="http://schemas.microsoft.com/office/drawing/2014/main" id="{8F5C9A40-D102-571B-8E9C-CC6549F9877A}"/>
              </a:ext>
            </a:extLst>
          </p:cNvPr>
          <p:cNvSpPr txBox="1"/>
          <p:nvPr/>
        </p:nvSpPr>
        <p:spPr>
          <a:xfrm>
            <a:off x="7244709" y="1204334"/>
            <a:ext cx="1224135" cy="369332"/>
          </a:xfrm>
          <a:prstGeom prst="rect">
            <a:avLst/>
          </a:prstGeom>
          <a:noFill/>
        </p:spPr>
        <p:txBody>
          <a:bodyPr wrap="square" rtlCol="0">
            <a:spAutoFit/>
          </a:bodyPr>
          <a:lstStyle/>
          <a:p>
            <a:r>
              <a:rPr lang="fr-FR" b="1" dirty="0"/>
              <a:t>       CSNU </a:t>
            </a:r>
          </a:p>
        </p:txBody>
      </p:sp>
      <p:sp>
        <p:nvSpPr>
          <p:cNvPr id="6" name="Flèche vers la gauche 5">
            <a:extLst>
              <a:ext uri="{FF2B5EF4-FFF2-40B4-BE49-F238E27FC236}">
                <a16:creationId xmlns:a16="http://schemas.microsoft.com/office/drawing/2014/main" id="{8E3F4A7E-C8F9-0D85-D071-6960CD57D3FB}"/>
              </a:ext>
            </a:extLst>
          </p:cNvPr>
          <p:cNvSpPr/>
          <p:nvPr/>
        </p:nvSpPr>
        <p:spPr>
          <a:xfrm>
            <a:off x="970161" y="5252225"/>
            <a:ext cx="1195330" cy="484632"/>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vers la gauche 7">
            <a:extLst>
              <a:ext uri="{FF2B5EF4-FFF2-40B4-BE49-F238E27FC236}">
                <a16:creationId xmlns:a16="http://schemas.microsoft.com/office/drawing/2014/main" id="{AFBE3795-25B4-0BBF-0D10-57F062A088AC}"/>
              </a:ext>
            </a:extLst>
          </p:cNvPr>
          <p:cNvSpPr/>
          <p:nvPr/>
        </p:nvSpPr>
        <p:spPr>
          <a:xfrm>
            <a:off x="984651" y="5984487"/>
            <a:ext cx="4228336" cy="484632"/>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a:extLst>
              <a:ext uri="{FF2B5EF4-FFF2-40B4-BE49-F238E27FC236}">
                <a16:creationId xmlns:a16="http://schemas.microsoft.com/office/drawing/2014/main" id="{5E076D4D-99FE-861F-6DE1-B74FFC20AF11}"/>
              </a:ext>
            </a:extLst>
          </p:cNvPr>
          <p:cNvSpPr txBox="1"/>
          <p:nvPr/>
        </p:nvSpPr>
        <p:spPr>
          <a:xfrm>
            <a:off x="44605" y="2653997"/>
            <a:ext cx="940045" cy="369332"/>
          </a:xfrm>
          <a:prstGeom prst="rect">
            <a:avLst/>
          </a:prstGeom>
          <a:noFill/>
        </p:spPr>
        <p:txBody>
          <a:bodyPr wrap="square" rtlCol="0">
            <a:spAutoFit/>
          </a:bodyPr>
          <a:lstStyle/>
          <a:p>
            <a:r>
              <a:rPr lang="fr-FR" b="1" dirty="0">
                <a:highlight>
                  <a:srgbClr val="00FF00"/>
                </a:highlight>
              </a:rPr>
              <a:t>CCGA</a:t>
            </a:r>
            <a:r>
              <a:rPr lang="fr-FR" dirty="0"/>
              <a:t> </a:t>
            </a:r>
          </a:p>
        </p:txBody>
      </p:sp>
      <p:sp>
        <p:nvSpPr>
          <p:cNvPr id="23" name="Assembler 22">
            <a:extLst>
              <a:ext uri="{FF2B5EF4-FFF2-40B4-BE49-F238E27FC236}">
                <a16:creationId xmlns:a16="http://schemas.microsoft.com/office/drawing/2014/main" id="{22A65ECE-0B82-073A-3EA6-45A8E7AE7881}"/>
              </a:ext>
            </a:extLst>
          </p:cNvPr>
          <p:cNvSpPr/>
          <p:nvPr/>
        </p:nvSpPr>
        <p:spPr>
          <a:xfrm>
            <a:off x="22303" y="3002340"/>
            <a:ext cx="457200" cy="1689420"/>
          </a:xfrm>
          <a:prstGeom prst="flowChartCollat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4" name="Flèche vers le haut 23">
            <a:extLst>
              <a:ext uri="{FF2B5EF4-FFF2-40B4-BE49-F238E27FC236}">
                <a16:creationId xmlns:a16="http://schemas.microsoft.com/office/drawing/2014/main" id="{4C18BF1A-3B90-F11B-E6B9-2A6722BE9019}"/>
              </a:ext>
            </a:extLst>
          </p:cNvPr>
          <p:cNvSpPr/>
          <p:nvPr/>
        </p:nvSpPr>
        <p:spPr>
          <a:xfrm>
            <a:off x="568718" y="3702207"/>
            <a:ext cx="484632" cy="1118812"/>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ZoneTexte 25">
            <a:extLst>
              <a:ext uri="{FF2B5EF4-FFF2-40B4-BE49-F238E27FC236}">
                <a16:creationId xmlns:a16="http://schemas.microsoft.com/office/drawing/2014/main" id="{814E7A1D-BC7C-380F-5B39-ABC736DE7128}"/>
              </a:ext>
            </a:extLst>
          </p:cNvPr>
          <p:cNvSpPr txBox="1"/>
          <p:nvPr/>
        </p:nvSpPr>
        <p:spPr>
          <a:xfrm>
            <a:off x="44606" y="5831416"/>
            <a:ext cx="1014760" cy="646331"/>
          </a:xfrm>
          <a:prstGeom prst="rect">
            <a:avLst/>
          </a:prstGeom>
          <a:noFill/>
        </p:spPr>
        <p:txBody>
          <a:bodyPr wrap="square">
            <a:spAutoFit/>
          </a:bodyPr>
          <a:lstStyle/>
          <a:p>
            <a:r>
              <a:rPr lang="fr-FR" sz="1800" dirty="0"/>
              <a:t>MFB diffusion</a:t>
            </a:r>
          </a:p>
        </p:txBody>
      </p:sp>
    </p:spTree>
    <p:extLst>
      <p:ext uri="{BB962C8B-B14F-4D97-AF65-F5344CB8AC3E}">
        <p14:creationId xmlns:p14="http://schemas.microsoft.com/office/powerpoint/2010/main" val="3308859309"/>
      </p:ext>
    </p:extLst>
  </p:cSld>
  <p:clrMapOvr>
    <a:masterClrMapping/>
  </p:clrMapOvr>
  <mc:AlternateContent xmlns:mc="http://schemas.openxmlformats.org/markup-compatibility/2006" xmlns:p14="http://schemas.microsoft.com/office/powerpoint/2010/main">
    <mc:Choice Requires="p14">
      <p:transition p14:dur="250">
        <p:dissolve/>
      </p:transition>
    </mc:Choice>
    <mc:Fallback xmlns="">
      <p:transition spd="fast">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22CA88-DBA8-C830-C8C6-20584F3513DA}"/>
              </a:ext>
            </a:extLst>
          </p:cNvPr>
          <p:cNvSpPr>
            <a:spLocks noGrp="1"/>
          </p:cNvSpPr>
          <p:nvPr>
            <p:ph type="title"/>
          </p:nvPr>
        </p:nvSpPr>
        <p:spPr>
          <a:xfrm>
            <a:off x="234175" y="89211"/>
            <a:ext cx="8697951" cy="672790"/>
          </a:xfrm>
        </p:spPr>
        <p:txBody>
          <a:bodyPr>
            <a:normAutofit/>
          </a:bodyPr>
          <a:lstStyle/>
          <a:p>
            <a:r>
              <a:rPr lang="fr-FR" sz="2800" b="1" dirty="0">
                <a:latin typeface="+mn-lt"/>
              </a:rPr>
              <a:t>Procédure d’inscription sur la liste des sanction FP  </a:t>
            </a:r>
          </a:p>
        </p:txBody>
      </p:sp>
      <p:sp>
        <p:nvSpPr>
          <p:cNvPr id="3" name="Espace réservé du texte 2">
            <a:extLst>
              <a:ext uri="{FF2B5EF4-FFF2-40B4-BE49-F238E27FC236}">
                <a16:creationId xmlns:a16="http://schemas.microsoft.com/office/drawing/2014/main" id="{30D7A66C-7089-531C-4CAC-9D1018FE30E1}"/>
              </a:ext>
            </a:extLst>
          </p:cNvPr>
          <p:cNvSpPr>
            <a:spLocks noGrp="1"/>
          </p:cNvSpPr>
          <p:nvPr>
            <p:ph type="body" idx="1"/>
          </p:nvPr>
        </p:nvSpPr>
        <p:spPr>
          <a:xfrm>
            <a:off x="100362" y="1159728"/>
            <a:ext cx="8950268" cy="3947532"/>
          </a:xfrm>
        </p:spPr>
        <p:txBody>
          <a:bodyPr>
            <a:normAutofit lnSpcReduction="10000"/>
          </a:bodyPr>
          <a:lstStyle/>
          <a:p>
            <a:pPr marL="0" indent="0">
              <a:buNone/>
            </a:pPr>
            <a:endParaRPr lang="fr-FR" dirty="0"/>
          </a:p>
          <a:p>
            <a:pPr marL="0" indent="0">
              <a:buNone/>
            </a:pPr>
            <a:r>
              <a:rPr lang="fr-FR" dirty="0"/>
              <a:t>1717,1737 , et les résolutions subséquentes ..</a:t>
            </a:r>
          </a:p>
          <a:p>
            <a:pPr>
              <a:buFont typeface="Wingdings" pitchFamily="2" charset="2"/>
              <a:buChar char="q"/>
            </a:pPr>
            <a:r>
              <a:rPr lang="fr-FR" b="1" dirty="0"/>
              <a:t>PROCÉDURES IDENTIQUES À CELLES DE LA 1267: </a:t>
            </a:r>
          </a:p>
          <a:p>
            <a:pPr marL="0" indent="0">
              <a:buNone/>
            </a:pPr>
            <a:r>
              <a:rPr lang="fr-FR" dirty="0"/>
              <a:t>Identification </a:t>
            </a:r>
          </a:p>
          <a:p>
            <a:pPr marL="0" indent="0">
              <a:buNone/>
            </a:pPr>
            <a:r>
              <a:rPr lang="fr-FR" dirty="0"/>
              <a:t>Analyse </a:t>
            </a:r>
          </a:p>
          <a:p>
            <a:pPr marL="0" indent="0">
              <a:buNone/>
            </a:pPr>
            <a:r>
              <a:rPr lang="fr-FR" dirty="0"/>
              <a:t>Sélection</a:t>
            </a:r>
          </a:p>
          <a:p>
            <a:pPr marL="0" indent="0">
              <a:buNone/>
            </a:pPr>
            <a:r>
              <a:rPr lang="fr-FR" dirty="0"/>
              <a:t>Proposition </a:t>
            </a:r>
          </a:p>
          <a:p>
            <a:pPr marL="0" indent="0">
              <a:buNone/>
            </a:pPr>
            <a:r>
              <a:rPr lang="fr-FR" dirty="0"/>
              <a:t>Décision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3751936046"/>
      </p:ext>
    </p:extLst>
  </p:cSld>
  <p:clrMapOvr>
    <a:masterClrMapping/>
  </p:clrMapOvr>
  <p:transition spd="med"/>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fault Design">
  <a:themeElements>
    <a:clrScheme name="Default Design">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Design">
      <a:majorFont>
        <a:latin typeface="Helvetica"/>
        <a:ea typeface="Helvetica"/>
        <a:cs typeface="Helvetica"/>
      </a:majorFont>
      <a:minorFont>
        <a:latin typeface="Times New Roman"/>
        <a:ea typeface="Times New Roman"/>
        <a:cs typeface="Times New Roman"/>
      </a:minorFont>
    </a:fontScheme>
    <a:fmtScheme name="Default Desig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73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73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7704</TotalTime>
  <Words>2983</Words>
  <Application>Microsoft Office PowerPoint</Application>
  <PresentationFormat>Affichage à l'écran (4:3)</PresentationFormat>
  <Paragraphs>203</Paragraphs>
  <Slides>28</Slides>
  <Notes>5</Notes>
  <HiddenSlides>0</HiddenSlides>
  <MMClips>0</MMClips>
  <ScaleCrop>false</ScaleCrop>
  <HeadingPairs>
    <vt:vector size="6" baseType="variant">
      <vt:variant>
        <vt:lpstr>Polices utilisées</vt:lpstr>
      </vt:variant>
      <vt:variant>
        <vt:i4>8</vt:i4>
      </vt:variant>
      <vt:variant>
        <vt:lpstr>Thème</vt:lpstr>
      </vt:variant>
      <vt:variant>
        <vt:i4>2</vt:i4>
      </vt:variant>
      <vt:variant>
        <vt:lpstr>Titres des diapositives</vt:lpstr>
      </vt:variant>
      <vt:variant>
        <vt:i4>28</vt:i4>
      </vt:variant>
    </vt:vector>
  </HeadingPairs>
  <TitlesOfParts>
    <vt:vector size="38" baseType="lpstr">
      <vt:lpstr>Aptos</vt:lpstr>
      <vt:lpstr>Arial</vt:lpstr>
      <vt:lpstr>Arial Unicode MS</vt:lpstr>
      <vt:lpstr>Calibri</vt:lpstr>
      <vt:lpstr>Calibri Light</vt:lpstr>
      <vt:lpstr>Helvetica</vt:lpstr>
      <vt:lpstr>Wingdings</vt:lpstr>
      <vt:lpstr>Wingdings 3</vt:lpstr>
      <vt:lpstr>Thème Office</vt:lpstr>
      <vt:lpstr>Default Design</vt:lpstr>
      <vt:lpstr>Présentation PowerPoint</vt:lpstr>
      <vt:lpstr>Présentation PowerPoint</vt:lpstr>
      <vt:lpstr>Présentation PowerPoint</vt:lpstr>
      <vt:lpstr>Présentation PowerPoint</vt:lpstr>
      <vt:lpstr>Présentation PowerPoint</vt:lpstr>
      <vt:lpstr>     PROCÉDURES DE MISES EN ŒUVRE </vt:lpstr>
      <vt:lpstr>   PROCÉDURES DE MISE EN ŒUVRE DES SFC  </vt:lpstr>
      <vt:lpstr>Présentation PowerPoint</vt:lpstr>
      <vt:lpstr>Procédure d’inscription sur la liste des sanction FP  </vt:lpstr>
      <vt:lpstr>Présentation PowerPoint</vt:lpstr>
      <vt:lpstr>Présentation PowerPoint</vt:lpstr>
      <vt:lpstr>  Motif de l’inscription </vt:lpstr>
      <vt:lpstr>Présentation PowerPoint</vt:lpstr>
      <vt:lpstr>          OBLIGATIONS DES ASSUJETTIS </vt:lpstr>
      <vt:lpstr>            OBLIGATIONS DES ASSUJETTIS </vt:lpstr>
      <vt:lpstr>      OBLIGATIONS DES ASSUJETTIS </vt:lpstr>
      <vt:lpstr>        OBLIGATIONS DES ASSUJETTIS </vt:lpstr>
      <vt:lpstr>               OBLIGATIONS DES ASSUJETTIS  </vt:lpstr>
      <vt:lpstr>           OBLIGATIONS DES ASSUJETTIS </vt:lpstr>
      <vt:lpstr>              OBLIGATIONS DES ASSUJETTIS </vt:lpstr>
      <vt:lpstr>                                   Obligations antérieures aux SFC  </vt:lpstr>
      <vt:lpstr>      ASSOUPLISSEMENT </vt:lpstr>
      <vt:lpstr>    Autorisation de paiement ou de restitution  </vt:lpstr>
      <vt:lpstr>  Contestation des mesures de gel </vt:lpstr>
      <vt:lpstr>  Conditions des autorisations </vt:lpstr>
      <vt:lpstr>     OBLIGATIONS DES ASSUJETTIS </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max flammer</dc:creator>
  <cp:lastModifiedBy>hugues saman</cp:lastModifiedBy>
  <cp:revision>120</cp:revision>
  <dcterms:created xsi:type="dcterms:W3CDTF">2017-12-26T22:23:52Z</dcterms:created>
  <dcterms:modified xsi:type="dcterms:W3CDTF">2025-02-28T18:50:03Z</dcterms:modified>
</cp:coreProperties>
</file>